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2" r:id="rId1"/>
  </p:sldMasterIdLst>
  <p:notesMasterIdLst>
    <p:notesMasterId r:id="rId14"/>
  </p:notesMasterIdLst>
  <p:handoutMasterIdLst>
    <p:handoutMasterId r:id="rId15"/>
  </p:handoutMasterIdLst>
  <p:sldIdLst>
    <p:sldId id="322" r:id="rId2"/>
    <p:sldId id="338" r:id="rId3"/>
    <p:sldId id="273" r:id="rId4"/>
    <p:sldId id="336" r:id="rId5"/>
    <p:sldId id="337" r:id="rId6"/>
    <p:sldId id="340" r:id="rId7"/>
    <p:sldId id="341" r:id="rId8"/>
    <p:sldId id="342" r:id="rId9"/>
    <p:sldId id="343" r:id="rId10"/>
    <p:sldId id="321" r:id="rId11"/>
    <p:sldId id="344" r:id="rId12"/>
    <p:sldId id="345" r:id="rId13"/>
  </p:sldIdLst>
  <p:sldSz cx="9144000" cy="5715000" type="screen16x10"/>
  <p:notesSz cx="6797675" cy="9926638"/>
  <p:defaultTextStyle>
    <a:defPPr marL="0" marR="0" indent="0" algn="l" defTabSz="356616" rtl="0" fontAlgn="auto" latinLnBrk="1" hangingPunct="0">
      <a:lnSpc>
        <a:spcPct val="100000"/>
      </a:lnSpc>
      <a:spcBef>
        <a:spcPts val="0"/>
      </a:spcBef>
      <a:spcAft>
        <a:spcPts val="0"/>
      </a:spcAft>
      <a:buClrTx/>
      <a:buSzTx/>
      <a:buFontTx/>
      <a:buNone/>
      <a:tabLst/>
      <a:defRPr kumimoji="0" sz="702" b="0" i="0" u="none" strike="noStrike" cap="none" spc="0" normalizeH="0" baseline="0">
        <a:ln>
          <a:noFill/>
        </a:ln>
        <a:solidFill>
          <a:srgbClr val="000000"/>
        </a:solidFill>
        <a:effectLst/>
        <a:uFillTx/>
      </a:defRPr>
    </a:defPPr>
    <a:lvl1pPr marL="0" marR="0" indent="0"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1pPr>
    <a:lvl2pPr marL="0" marR="0" indent="178308"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2pPr>
    <a:lvl3pPr marL="0" marR="0" indent="356616"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3pPr>
    <a:lvl4pPr marL="0" marR="0" indent="534924"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4pPr>
    <a:lvl5pPr marL="0" marR="0" indent="713232"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5pPr>
    <a:lvl6pPr marL="0" marR="0" indent="891540"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6pPr>
    <a:lvl7pPr marL="0" marR="0" indent="1069848"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7pPr>
    <a:lvl8pPr marL="0" marR="0" indent="1248156"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8pPr>
    <a:lvl9pPr marL="0" marR="0" indent="1426464" algn="ctr" defTabSz="855878" rtl="0" fontAlgn="auto" latinLnBrk="0" hangingPunct="0">
      <a:lnSpc>
        <a:spcPct val="100000"/>
      </a:lnSpc>
      <a:spcBef>
        <a:spcPts val="0"/>
      </a:spcBef>
      <a:spcAft>
        <a:spcPts val="0"/>
      </a:spcAft>
      <a:buClrTx/>
      <a:buSzTx/>
      <a:buFontTx/>
      <a:buNone/>
      <a:tabLst/>
      <a:defRPr kumimoji="0" sz="3744" b="1" i="0" u="none" strike="noStrike" cap="none" spc="0" normalizeH="0" baseline="0">
        <a:ln>
          <a:noFill/>
        </a:ln>
        <a:solidFill>
          <a:schemeClr val="accent3">
            <a:lumOff val="44000"/>
          </a:schemeClr>
        </a:solidFill>
        <a:effectLst/>
        <a:uFillTx/>
        <a:latin typeface="Georgia"/>
        <a:ea typeface="Georgia"/>
        <a:cs typeface="Georgia"/>
        <a:sym typeface="Georgi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11"/>
    <a:srgbClr val="4D4D4C"/>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rgbClr val="F5F5F5"/>
          </a:solidFill>
        </a:fill>
      </a:tcStyle>
    </a:wholeTbl>
    <a:band2H>
      <a:tcTxStyle/>
      <a:tcStyle>
        <a:tcBdr/>
        <a:fill>
          <a:solidFill>
            <a:srgbClr val="FAFAFA"/>
          </a:solidFill>
        </a:fill>
      </a:tcStyle>
    </a:band2H>
    <a:firstCol>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1"/>
          </a:solidFill>
        </a:fill>
      </a:tcStyle>
    </a:firstCol>
    <a:la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889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1"/>
          </a:solidFill>
        </a:fill>
      </a:tcStyle>
    </a:lastRow>
    <a:fir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889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3">
              <a:lumOff val="44000"/>
            </a:schemeClr>
          </a:solidFill>
        </a:fill>
      </a:tcStyle>
    </a:firstCol>
    <a:la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889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889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ajor">
          <a:srgbClr val="000000"/>
        </a:fontRef>
        <a:srgbClr val="000000"/>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6"/>
          </a:solidFill>
        </a:fill>
      </a:tcStyle>
    </a:firstCol>
    <a:la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889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6"/>
          </a:solidFill>
        </a:fill>
      </a:tcStyle>
    </a:lastRow>
    <a:fir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889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wholeTbl>
    <a:band2H>
      <a:tcTxStyle/>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143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rgbClr val="CACACA"/>
          </a:solidFill>
        </a:fill>
      </a:tcStyle>
    </a:wholeTbl>
    <a:band2H>
      <a:tcTxStyle/>
      <a:tcStyle>
        <a:tcBdr/>
        <a:fill>
          <a:solidFill>
            <a:schemeClr val="accent1"/>
          </a:solidFill>
        </a:fill>
      </a:tcStyle>
    </a:band2H>
    <a:firstCol>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rgbClr val="000000"/>
          </a:solidFill>
        </a:fill>
      </a:tcStyle>
    </a:firstCol>
    <a:la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88900" cap="flat">
              <a:solidFill>
                <a:schemeClr val="accent3">
                  <a:lumOff val="44000"/>
                </a:schemeClr>
              </a:solidFill>
              <a:prstDash val="solid"/>
              <a:round/>
            </a:ln>
          </a:top>
          <a:bottom>
            <a:ln w="254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rgbClr val="000000"/>
          </a:solidFill>
        </a:fill>
      </a:tcStyle>
    </a:lastRow>
    <a:firstRow>
      <a:tcTxStyle b="on" i="off">
        <a:fontRef idx="major">
          <a:schemeClr val="accent3">
            <a:lumOff val="44000"/>
          </a:schemeClr>
        </a:fontRef>
        <a:schemeClr val="accent3">
          <a:lumOff val="44000"/>
        </a:schemeClr>
      </a:tcTxStyle>
      <a:tcStyle>
        <a:tcBdr>
          <a:left>
            <a:ln w="25400" cap="flat">
              <a:solidFill>
                <a:schemeClr val="accent3">
                  <a:lumOff val="44000"/>
                </a:schemeClr>
              </a:solidFill>
              <a:prstDash val="solid"/>
              <a:round/>
            </a:ln>
          </a:left>
          <a:right>
            <a:ln w="25400" cap="flat">
              <a:solidFill>
                <a:schemeClr val="accent3">
                  <a:lumOff val="44000"/>
                </a:schemeClr>
              </a:solidFill>
              <a:prstDash val="solid"/>
              <a:round/>
            </a:ln>
          </a:right>
          <a:top>
            <a:ln w="25400" cap="flat">
              <a:solidFill>
                <a:schemeClr val="accent3">
                  <a:lumOff val="44000"/>
                </a:schemeClr>
              </a:solidFill>
              <a:prstDash val="solid"/>
              <a:round/>
            </a:ln>
          </a:top>
          <a:bottom>
            <a:ln w="88900" cap="flat">
              <a:solidFill>
                <a:schemeClr val="accent3">
                  <a:lumOff val="44000"/>
                </a:schemeClr>
              </a:solidFill>
              <a:prstDash val="solid"/>
              <a:round/>
            </a:ln>
          </a:bottom>
          <a:insideH>
            <a:ln w="25400" cap="flat">
              <a:solidFill>
                <a:schemeClr val="accent3">
                  <a:lumOff val="44000"/>
                </a:schemeClr>
              </a:solidFill>
              <a:prstDash val="solid"/>
              <a:round/>
            </a:ln>
          </a:insideH>
          <a:insideV>
            <a:ln w="254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143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8" autoAdjust="0"/>
    <p:restoredTop sz="72749" autoAdjust="0"/>
  </p:normalViewPr>
  <p:slideViewPr>
    <p:cSldViewPr snapToGrid="0" snapToObjects="1">
      <p:cViewPr varScale="1">
        <p:scale>
          <a:sx n="99" d="100"/>
          <a:sy n="99" d="100"/>
        </p:scale>
        <p:origin x="1920" y="78"/>
      </p:cViewPr>
      <p:guideLst/>
    </p:cSldViewPr>
  </p:slideViewPr>
  <p:outlineViewPr>
    <p:cViewPr>
      <p:scale>
        <a:sx n="100" d="100"/>
        <a:sy n="100"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8" d="100"/>
          <a:sy n="88" d="100"/>
        </p:scale>
        <p:origin x="29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6BF71D-5436-0A46-837D-1F8CD82F52E9}"/>
              </a:ext>
            </a:extLst>
          </p:cNvPr>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US"/>
          </a:p>
        </p:txBody>
      </p:sp>
      <p:sp>
        <p:nvSpPr>
          <p:cNvPr id="3" name="Date Placeholder 2">
            <a:extLst>
              <a:ext uri="{FF2B5EF4-FFF2-40B4-BE49-F238E27FC236}">
                <a16:creationId xmlns:a16="http://schemas.microsoft.com/office/drawing/2014/main" id="{03FBF282-DC1D-6042-BD32-E36A23AA5387}"/>
              </a:ext>
            </a:extLst>
          </p:cNvPr>
          <p:cNvSpPr>
            <a:spLocks noGrp="1"/>
          </p:cNvSpPr>
          <p:nvPr>
            <p:ph type="dt" sz="quarter" idx="1"/>
          </p:nvPr>
        </p:nvSpPr>
        <p:spPr>
          <a:xfrm>
            <a:off x="3850443" y="0"/>
            <a:ext cx="2945659" cy="498056"/>
          </a:xfrm>
          <a:prstGeom prst="rect">
            <a:avLst/>
          </a:prstGeom>
        </p:spPr>
        <p:txBody>
          <a:bodyPr vert="horz" lIns="95558" tIns="47779" rIns="95558" bIns="47779" rtlCol="0"/>
          <a:lstStyle>
            <a:lvl1pPr algn="r">
              <a:defRPr sz="1300"/>
            </a:lvl1pPr>
          </a:lstStyle>
          <a:p>
            <a:fld id="{E57E5B4C-59F3-C846-8670-6F44080356A8}" type="datetimeFigureOut">
              <a:rPr lang="en-US" smtClean="0"/>
              <a:t>9/21/2022</a:t>
            </a:fld>
            <a:endParaRPr lang="en-US"/>
          </a:p>
        </p:txBody>
      </p:sp>
      <p:sp>
        <p:nvSpPr>
          <p:cNvPr id="4" name="Footer Placeholder 3">
            <a:extLst>
              <a:ext uri="{FF2B5EF4-FFF2-40B4-BE49-F238E27FC236}">
                <a16:creationId xmlns:a16="http://schemas.microsoft.com/office/drawing/2014/main" id="{60734F86-E6BF-4C4A-A1AF-9A085F96E005}"/>
              </a:ext>
            </a:extLst>
          </p:cNvPr>
          <p:cNvSpPr>
            <a:spLocks noGrp="1"/>
          </p:cNvSpPr>
          <p:nvPr>
            <p:ph type="ftr" sz="quarter" idx="2"/>
          </p:nvPr>
        </p:nvSpPr>
        <p:spPr>
          <a:xfrm>
            <a:off x="0" y="9428585"/>
            <a:ext cx="2945659" cy="498055"/>
          </a:xfrm>
          <a:prstGeom prst="rect">
            <a:avLst/>
          </a:prstGeom>
        </p:spPr>
        <p:txBody>
          <a:bodyPr vert="horz" lIns="95558" tIns="47779" rIns="95558" bIns="4777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EA114030-A310-F545-9AF4-930CE22F54F4}"/>
              </a:ext>
            </a:extLst>
          </p:cNvPr>
          <p:cNvSpPr>
            <a:spLocks noGrp="1"/>
          </p:cNvSpPr>
          <p:nvPr>
            <p:ph type="sldNum" sz="quarter" idx="3"/>
          </p:nvPr>
        </p:nvSpPr>
        <p:spPr>
          <a:xfrm>
            <a:off x="3850443" y="9428585"/>
            <a:ext cx="2945659" cy="498055"/>
          </a:xfrm>
          <a:prstGeom prst="rect">
            <a:avLst/>
          </a:prstGeom>
        </p:spPr>
        <p:txBody>
          <a:bodyPr vert="horz" lIns="95558" tIns="47779" rIns="95558" bIns="47779" rtlCol="0" anchor="b"/>
          <a:lstStyle>
            <a:lvl1pPr algn="r">
              <a:defRPr sz="1300"/>
            </a:lvl1pPr>
          </a:lstStyle>
          <a:p>
            <a:fld id="{755A70AB-F458-B24B-A1B9-6441C59D5136}" type="slidenum">
              <a:rPr lang="en-US" smtClean="0"/>
              <a:t>‹#›</a:t>
            </a:fld>
            <a:endParaRPr lang="en-US"/>
          </a:p>
        </p:txBody>
      </p:sp>
    </p:spTree>
    <p:extLst>
      <p:ext uri="{BB962C8B-B14F-4D97-AF65-F5344CB8AC3E}">
        <p14:creationId xmlns:p14="http://schemas.microsoft.com/office/powerpoint/2010/main" val="2985340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422275" y="744538"/>
            <a:ext cx="5954713" cy="3722687"/>
          </a:xfrm>
          <a:prstGeom prst="rect">
            <a:avLst/>
          </a:prstGeom>
        </p:spPr>
        <p:txBody>
          <a:bodyPr lIns="95558" tIns="47779" rIns="95558" bIns="47779"/>
          <a:lstStyle/>
          <a:p>
            <a:endParaRPr/>
          </a:p>
        </p:txBody>
      </p:sp>
      <p:sp>
        <p:nvSpPr>
          <p:cNvPr id="161" name="Shape 161"/>
          <p:cNvSpPr>
            <a:spLocks noGrp="1"/>
          </p:cNvSpPr>
          <p:nvPr>
            <p:ph type="body" sz="quarter" idx="1"/>
          </p:nvPr>
        </p:nvSpPr>
        <p:spPr>
          <a:xfrm>
            <a:off x="906357" y="4715153"/>
            <a:ext cx="4984961" cy="4466987"/>
          </a:xfrm>
          <a:prstGeom prst="rect">
            <a:avLst/>
          </a:prstGeom>
        </p:spPr>
        <p:txBody>
          <a:bodyPr lIns="95558" tIns="47779" rIns="95558" bIns="47779"/>
          <a:lstStyle/>
          <a:p>
            <a:endParaRPr dirty="0"/>
          </a:p>
        </p:txBody>
      </p:sp>
    </p:spTree>
  </p:cSld>
  <p:clrMap bg1="lt1" tx1="dk1" bg2="lt2" tx2="dk2" accent1="accent1" accent2="accent2" accent3="accent3" accent4="accent4" accent5="accent5" accent6="accent6" hlink="hlink" folHlink="folHlink"/>
  <p:notesStyle>
    <a:lvl1pPr defTabSz="855878" latinLnBrk="0">
      <a:spcBef>
        <a:spcPts val="390"/>
      </a:spcBef>
      <a:defRPr sz="1092">
        <a:latin typeface="+mj-lt"/>
        <a:ea typeface="+mj-ea"/>
        <a:cs typeface="+mj-cs"/>
        <a:sym typeface="Calibri"/>
      </a:defRPr>
    </a:lvl1pPr>
    <a:lvl2pPr indent="89154" defTabSz="855878" latinLnBrk="0">
      <a:spcBef>
        <a:spcPts val="390"/>
      </a:spcBef>
      <a:defRPr sz="1092">
        <a:latin typeface="+mj-lt"/>
        <a:ea typeface="+mj-ea"/>
        <a:cs typeface="+mj-cs"/>
        <a:sym typeface="Calibri"/>
      </a:defRPr>
    </a:lvl2pPr>
    <a:lvl3pPr indent="178308" defTabSz="855878" latinLnBrk="0">
      <a:spcBef>
        <a:spcPts val="390"/>
      </a:spcBef>
      <a:defRPr sz="1092">
        <a:latin typeface="+mj-lt"/>
        <a:ea typeface="+mj-ea"/>
        <a:cs typeface="+mj-cs"/>
        <a:sym typeface="Calibri"/>
      </a:defRPr>
    </a:lvl3pPr>
    <a:lvl4pPr indent="267462" defTabSz="855878" latinLnBrk="0">
      <a:spcBef>
        <a:spcPts val="390"/>
      </a:spcBef>
      <a:defRPr sz="1092">
        <a:latin typeface="+mj-lt"/>
        <a:ea typeface="+mj-ea"/>
        <a:cs typeface="+mj-cs"/>
        <a:sym typeface="Calibri"/>
      </a:defRPr>
    </a:lvl4pPr>
    <a:lvl5pPr indent="356616" defTabSz="855878" latinLnBrk="0">
      <a:spcBef>
        <a:spcPts val="390"/>
      </a:spcBef>
      <a:defRPr sz="1092">
        <a:latin typeface="+mj-lt"/>
        <a:ea typeface="+mj-ea"/>
        <a:cs typeface="+mj-cs"/>
        <a:sym typeface="Calibri"/>
      </a:defRPr>
    </a:lvl5pPr>
    <a:lvl6pPr indent="445770" defTabSz="855878" latinLnBrk="0">
      <a:spcBef>
        <a:spcPts val="390"/>
      </a:spcBef>
      <a:defRPr sz="1092">
        <a:latin typeface="+mj-lt"/>
        <a:ea typeface="+mj-ea"/>
        <a:cs typeface="+mj-cs"/>
        <a:sym typeface="Calibri"/>
      </a:defRPr>
    </a:lvl6pPr>
    <a:lvl7pPr indent="534924" defTabSz="855878" latinLnBrk="0">
      <a:spcBef>
        <a:spcPts val="390"/>
      </a:spcBef>
      <a:defRPr sz="1092">
        <a:latin typeface="+mj-lt"/>
        <a:ea typeface="+mj-ea"/>
        <a:cs typeface="+mj-cs"/>
        <a:sym typeface="Calibri"/>
      </a:defRPr>
    </a:lvl7pPr>
    <a:lvl8pPr indent="624078" defTabSz="855878" latinLnBrk="0">
      <a:spcBef>
        <a:spcPts val="390"/>
      </a:spcBef>
      <a:defRPr sz="1092">
        <a:latin typeface="+mj-lt"/>
        <a:ea typeface="+mj-ea"/>
        <a:cs typeface="+mj-cs"/>
        <a:sym typeface="Calibri"/>
      </a:defRPr>
    </a:lvl8pPr>
    <a:lvl9pPr indent="713232" defTabSz="855878" latinLnBrk="0">
      <a:spcBef>
        <a:spcPts val="390"/>
      </a:spcBef>
      <a:defRPr sz="1092">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Introduce yourself :)</a:t>
            </a:r>
            <a:endParaRPr lang="en-NZ" dirty="0"/>
          </a:p>
        </p:txBody>
      </p:sp>
    </p:spTree>
    <p:extLst>
      <p:ext uri="{BB962C8B-B14F-4D97-AF65-F5344CB8AC3E}">
        <p14:creationId xmlns:p14="http://schemas.microsoft.com/office/powerpoint/2010/main" val="2671402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17407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3593812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45210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55878" eaLnBrk="1" fontAlgn="auto" latinLnBrk="0" hangingPunct="1">
              <a:lnSpc>
                <a:spcPct val="100000"/>
              </a:lnSpc>
              <a:spcBef>
                <a:spcPts val="390"/>
              </a:spcBef>
              <a:spcAft>
                <a:spcPts val="0"/>
              </a:spcAft>
              <a:buClrTx/>
              <a:buSzTx/>
              <a:buFontTx/>
              <a:buNone/>
              <a:tabLst/>
              <a:defRPr/>
            </a:pPr>
            <a:r>
              <a:rPr lang="en-NZ" sz="1092" b="0" i="0" dirty="0">
                <a:effectLst/>
                <a:latin typeface="+mj-lt"/>
                <a:ea typeface="+mj-ea"/>
                <a:cs typeface="+mj-cs"/>
                <a:sym typeface="Calibri"/>
              </a:rPr>
              <a:t>The only undergrad degree in Aotearoa that focuses on all areas of sustainability — from social to economic to environmental.</a:t>
            </a:r>
          </a:p>
          <a:p>
            <a:endParaRPr lang="en-AU" dirty="0"/>
          </a:p>
          <a:p>
            <a:r>
              <a:rPr lang="en-AU" dirty="0"/>
              <a:t>Multidisciplinary 3 year degree; drawing</a:t>
            </a:r>
            <a:r>
              <a:rPr lang="en-NZ" dirty="0"/>
              <a:t> from socio-ecological insights from politics, philosophy, ethics, Māori and indigenous studies, environmental law, governance and leadership, sociology, history, economics, business, marketing, psychology, management and communications</a:t>
            </a:r>
          </a:p>
          <a:p>
            <a:pPr marL="0" marR="0" lvl="0" indent="0" defTabSz="855878" eaLnBrk="1" fontAlgn="auto" latinLnBrk="0" hangingPunct="1">
              <a:lnSpc>
                <a:spcPct val="100000"/>
              </a:lnSpc>
              <a:spcBef>
                <a:spcPts val="390"/>
              </a:spcBef>
              <a:spcAft>
                <a:spcPts val="0"/>
              </a:spcAft>
              <a:buClrTx/>
              <a:buSzTx/>
              <a:buFontTx/>
              <a:buNone/>
              <a:tabLst/>
              <a:defRPr/>
            </a:pPr>
            <a:endParaRPr lang="en-NZ" sz="1092" b="0" i="0" dirty="0">
              <a:effectLst/>
              <a:latin typeface="+mj-lt"/>
              <a:ea typeface="+mj-ea"/>
              <a:cs typeface="+mj-cs"/>
              <a:sym typeface="Calibri"/>
            </a:endParaRPr>
          </a:p>
          <a:p>
            <a:pPr marL="0" marR="0" lvl="0" indent="0" defTabSz="855878" eaLnBrk="1" fontAlgn="auto" latinLnBrk="0" hangingPunct="1">
              <a:lnSpc>
                <a:spcPct val="100000"/>
              </a:lnSpc>
              <a:spcBef>
                <a:spcPts val="390"/>
              </a:spcBef>
              <a:spcAft>
                <a:spcPts val="0"/>
              </a:spcAft>
              <a:buClrTx/>
              <a:buSzTx/>
              <a:buFontTx/>
              <a:buNone/>
              <a:tabLst/>
              <a:defRPr/>
            </a:pPr>
            <a:r>
              <a:rPr lang="en-NZ" sz="1092" b="0" i="0" dirty="0">
                <a:effectLst/>
                <a:latin typeface="+mj-lt"/>
                <a:ea typeface="+mj-ea"/>
                <a:cs typeface="+mj-cs"/>
                <a:sym typeface="Calibri"/>
              </a:rPr>
              <a:t>It explores the biggest global problems we have caused by injustice towards the environment and to communities, from pollution and climate change to world hunger. Courses come from a variety of different subjects — including Environmental Science, Policy, and Marketing — so you can get a full view of the global issues that you are passionate about and learn how you can achieve behaviour change and social action.</a:t>
            </a:r>
          </a:p>
          <a:p>
            <a:pPr lvl="0"/>
            <a:endParaRPr lang="en-NZ" sz="1100" dirty="0"/>
          </a:p>
          <a:p>
            <a:r>
              <a:rPr lang="en-NZ" sz="1092" b="0" i="0" dirty="0">
                <a:effectLst/>
                <a:latin typeface="+mj-lt"/>
                <a:ea typeface="+mj-ea"/>
                <a:cs typeface="+mj-cs"/>
                <a:sym typeface="Calibri"/>
              </a:rPr>
              <a:t>Uses UC’s local and global contacts with entrepreneurs, environmental scientists, </a:t>
            </a:r>
            <a:r>
              <a:rPr lang="en-NZ" sz="1092" b="0" i="0" dirty="0" err="1">
                <a:effectLst/>
                <a:latin typeface="+mj-lt"/>
                <a:ea typeface="+mj-ea"/>
                <a:cs typeface="+mj-cs"/>
                <a:sym typeface="Calibri"/>
              </a:rPr>
              <a:t>tangata</a:t>
            </a:r>
            <a:r>
              <a:rPr lang="en-NZ" sz="1092" b="0" i="0" dirty="0">
                <a:effectLst/>
                <a:latin typeface="+mj-lt"/>
                <a:ea typeface="+mj-ea"/>
                <a:cs typeface="+mj-cs"/>
                <a:sym typeface="Calibri"/>
              </a:rPr>
              <a:t> whenua, and other change makers.</a:t>
            </a:r>
          </a:p>
          <a:p>
            <a:endParaRPr lang="en-AU" dirty="0"/>
          </a:p>
          <a:p>
            <a:endParaRPr lang="en-NZ" dirty="0"/>
          </a:p>
        </p:txBody>
      </p:sp>
    </p:spTree>
    <p:extLst>
      <p:ext uri="{BB962C8B-B14F-4D97-AF65-F5344CB8AC3E}">
        <p14:creationId xmlns:p14="http://schemas.microsoft.com/office/powerpoint/2010/main" val="65463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78044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Josiah – studying towards a BA </a:t>
            </a:r>
            <a:r>
              <a:rPr lang="mi-NZ" dirty="0" err="1"/>
              <a:t>Honours</a:t>
            </a:r>
            <a:r>
              <a:rPr lang="mi-NZ" dirty="0"/>
              <a:t> </a:t>
            </a:r>
            <a:r>
              <a:rPr lang="mi-NZ" dirty="0" err="1"/>
              <a:t>in</a:t>
            </a:r>
            <a:r>
              <a:rPr lang="mi-NZ" dirty="0"/>
              <a:t> </a:t>
            </a:r>
            <a:r>
              <a:rPr lang="mi-NZ" dirty="0" err="1"/>
              <a:t>History</a:t>
            </a:r>
            <a:endParaRPr lang="en-NZ" dirty="0"/>
          </a:p>
        </p:txBody>
      </p:sp>
    </p:spTree>
    <p:extLst>
      <p:ext uri="{BB962C8B-B14F-4D97-AF65-F5344CB8AC3E}">
        <p14:creationId xmlns:p14="http://schemas.microsoft.com/office/powerpoint/2010/main" val="276036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092" b="0" i="0" dirty="0">
                <a:effectLst/>
                <a:latin typeface="+mj-lt"/>
                <a:ea typeface="+mj-ea"/>
                <a:cs typeface="+mj-cs"/>
                <a:sym typeface="Calibri"/>
              </a:rPr>
              <a:t>Four majors (chosen from first year): </a:t>
            </a:r>
          </a:p>
          <a:p>
            <a:pPr marL="171450" indent="-171450">
              <a:buFont typeface="Arial" panose="020B0604020202020204" pitchFamily="34" charset="0"/>
              <a:buChar char="•"/>
            </a:pPr>
            <a:r>
              <a:rPr lang="en-NZ" sz="1092" b="0" i="0" dirty="0">
                <a:effectLst/>
                <a:latin typeface="+mj-lt"/>
                <a:ea typeface="+mj-ea"/>
                <a:cs typeface="+mj-cs"/>
                <a:sym typeface="Calibri"/>
              </a:rPr>
              <a:t>Environmental Policy, Governance and Social Justice</a:t>
            </a:r>
          </a:p>
          <a:p>
            <a:pPr marL="171450" indent="-171450">
              <a:buFont typeface="Arial" panose="020B0604020202020204" pitchFamily="34" charset="0"/>
              <a:buChar char="•"/>
            </a:pPr>
            <a:r>
              <a:rPr lang="en-NZ" sz="1092" b="0" i="0" dirty="0">
                <a:effectLst/>
                <a:latin typeface="+mj-lt"/>
                <a:ea typeface="+mj-ea"/>
                <a:cs typeface="+mj-cs"/>
                <a:sym typeface="Calibri"/>
              </a:rPr>
              <a:t>Indigenous Knowledge and Sustainable Partnerships</a:t>
            </a:r>
          </a:p>
          <a:p>
            <a:pPr marL="171450" indent="-171450">
              <a:buFont typeface="Arial" panose="020B0604020202020204" pitchFamily="34" charset="0"/>
              <a:buChar char="•"/>
            </a:pPr>
            <a:r>
              <a:rPr lang="en-NZ" sz="1092" b="0" i="0" dirty="0">
                <a:effectLst/>
                <a:latin typeface="+mj-lt"/>
                <a:ea typeface="+mj-ea"/>
                <a:cs typeface="+mj-cs"/>
                <a:sym typeface="Calibri"/>
              </a:rPr>
              <a:t>Social Action, Community and Global Development</a:t>
            </a:r>
          </a:p>
          <a:p>
            <a:pPr marL="171450" indent="-171450">
              <a:buFont typeface="Arial" panose="020B0604020202020204" pitchFamily="34" charset="0"/>
              <a:buChar char="•"/>
            </a:pPr>
            <a:r>
              <a:rPr lang="en-NZ" sz="1092" b="0" i="0" dirty="0">
                <a:effectLst/>
                <a:latin typeface="+mj-lt"/>
                <a:ea typeface="+mj-ea"/>
                <a:cs typeface="+mj-cs"/>
                <a:sym typeface="Calibri"/>
              </a:rPr>
              <a:t>Sustainable Business, Enterprise and Economics</a:t>
            </a:r>
          </a:p>
          <a:p>
            <a:pPr marL="171450" indent="-171450">
              <a:buFont typeface="Arial" panose="020B0604020202020204" pitchFamily="34" charset="0"/>
              <a:buChar char="•"/>
            </a:pPr>
            <a:endParaRPr lang="en-NZ" sz="1092" b="0" i="0" dirty="0">
              <a:effectLst/>
              <a:latin typeface="+mj-lt"/>
              <a:ea typeface="+mj-ea"/>
              <a:cs typeface="+mj-cs"/>
              <a:sym typeface="Calibri"/>
            </a:endParaRPr>
          </a:p>
          <a:p>
            <a:pPr marL="0" marR="0" lvl="0" indent="0" defTabSz="855878" eaLnBrk="1" fontAlgn="auto" latinLnBrk="0" hangingPunct="1">
              <a:lnSpc>
                <a:spcPct val="100000"/>
              </a:lnSpc>
              <a:spcBef>
                <a:spcPts val="390"/>
              </a:spcBef>
              <a:spcAft>
                <a:spcPts val="0"/>
              </a:spcAft>
              <a:buClrTx/>
              <a:buSzTx/>
              <a:buFont typeface="Arial" panose="020B0604020202020204" pitchFamily="34" charset="0"/>
              <a:buNone/>
              <a:tabLst/>
              <a:defRPr/>
            </a:pPr>
            <a:r>
              <a:rPr lang="en-AU" dirty="0"/>
              <a:t>Can include optional minor from other degrees at UC (BA, BC, </a:t>
            </a:r>
            <a:r>
              <a:rPr lang="en-AU" dirty="0" err="1"/>
              <a:t>BCom</a:t>
            </a:r>
            <a:r>
              <a:rPr lang="en-AU" dirty="0"/>
              <a:t>, </a:t>
            </a:r>
            <a:r>
              <a:rPr lang="en-AU" dirty="0" err="1"/>
              <a:t>BSci</a:t>
            </a:r>
            <a:r>
              <a:rPr lang="en-AU" dirty="0"/>
              <a:t>, BYCL).</a:t>
            </a:r>
          </a:p>
          <a:p>
            <a:pPr marL="0" marR="0" lvl="0" indent="0" defTabSz="855878" eaLnBrk="1" fontAlgn="auto" latinLnBrk="0" hangingPunct="1">
              <a:lnSpc>
                <a:spcPct val="100000"/>
              </a:lnSpc>
              <a:spcBef>
                <a:spcPts val="390"/>
              </a:spcBef>
              <a:spcAft>
                <a:spcPts val="0"/>
              </a:spcAft>
              <a:buClrTx/>
              <a:buSzTx/>
              <a:buFont typeface="Arial" panose="020B0604020202020204" pitchFamily="34" charset="0"/>
              <a:buNone/>
              <a:tabLst/>
              <a:defRPr/>
            </a:pPr>
            <a:endParaRPr lang="en-NZ" sz="1050" b="0" i="0" dirty="0">
              <a:effectLst/>
              <a:latin typeface="+mj-lt"/>
              <a:ea typeface="+mj-ea"/>
              <a:cs typeface="+mj-cs"/>
              <a:sym typeface="Calibri"/>
            </a:endParaRPr>
          </a:p>
          <a:p>
            <a:pPr marL="0" marR="0" lvl="0" indent="0" defTabSz="855878" eaLnBrk="1" fontAlgn="auto" latinLnBrk="0" hangingPunct="1">
              <a:lnSpc>
                <a:spcPct val="100000"/>
              </a:lnSpc>
              <a:spcBef>
                <a:spcPts val="390"/>
              </a:spcBef>
              <a:spcAft>
                <a:spcPts val="0"/>
              </a:spcAft>
              <a:buClrTx/>
              <a:buSzTx/>
              <a:buFont typeface="Arial" panose="020B0604020202020204" pitchFamily="34" charset="0"/>
              <a:buNone/>
              <a:tabLst/>
              <a:defRPr/>
            </a:pPr>
            <a:r>
              <a:rPr lang="en-NZ" sz="1050" b="0" i="0" dirty="0">
                <a:effectLst/>
                <a:latin typeface="+mj-lt"/>
                <a:ea typeface="+mj-ea"/>
                <a:cs typeface="+mj-cs"/>
                <a:sym typeface="Calibri"/>
              </a:rPr>
              <a:t>All students take 5 compulsory courses in their first year and two papers towards their major.</a:t>
            </a:r>
            <a:endParaRPr lang="en-NZ" sz="1092" b="0" i="0" dirty="0">
              <a:effectLst/>
              <a:latin typeface="+mj-lt"/>
              <a:ea typeface="+mj-ea"/>
              <a:cs typeface="+mj-cs"/>
              <a:sym typeface="Calibri"/>
            </a:endParaRPr>
          </a:p>
          <a:p>
            <a:endParaRPr lang="en-NZ" sz="1092" b="0" i="0" dirty="0">
              <a:effectLst/>
              <a:latin typeface="+mj-lt"/>
              <a:ea typeface="+mj-ea"/>
              <a:cs typeface="+mj-cs"/>
              <a:sym typeface="Calibri"/>
            </a:endParaRPr>
          </a:p>
          <a:p>
            <a:r>
              <a:rPr lang="en-NZ" sz="1092" b="0" i="0" dirty="0">
                <a:effectLst/>
                <a:latin typeface="+mj-lt"/>
                <a:ea typeface="+mj-ea"/>
                <a:cs typeface="+mj-cs"/>
                <a:sym typeface="Calibri"/>
              </a:rPr>
              <a:t>Courses in the first year include: </a:t>
            </a:r>
          </a:p>
          <a:p>
            <a:pPr marL="171450" indent="-171450">
              <a:buFont typeface="Arial" panose="020B0604020202020204" pitchFamily="34" charset="0"/>
              <a:buChar char="•"/>
            </a:pPr>
            <a:r>
              <a:rPr lang="en-NZ" sz="1092" b="0" i="0" dirty="0">
                <a:effectLst/>
                <a:latin typeface="+mj-lt"/>
                <a:ea typeface="+mj-ea"/>
                <a:cs typeface="+mj-cs"/>
                <a:sym typeface="Calibri"/>
              </a:rPr>
              <a:t>SENS101 Introduction to the Principles and Concepts of sustainability</a:t>
            </a:r>
          </a:p>
          <a:p>
            <a:pPr marL="171450" indent="-171450">
              <a:buFont typeface="Arial" panose="020B0604020202020204" pitchFamily="34" charset="0"/>
              <a:buChar char="•"/>
            </a:pPr>
            <a:r>
              <a:rPr lang="en-NZ" sz="1092" b="0" i="0" dirty="0">
                <a:effectLst/>
                <a:latin typeface="+mj-lt"/>
                <a:ea typeface="+mj-ea"/>
                <a:cs typeface="+mj-cs"/>
                <a:sym typeface="Calibri"/>
              </a:rPr>
              <a:t>ENVR101 Introduction to Environmental Science</a:t>
            </a:r>
          </a:p>
          <a:p>
            <a:pPr marL="171450" indent="-171450">
              <a:buFont typeface="Arial" panose="020B0604020202020204" pitchFamily="34" charset="0"/>
              <a:buChar char="•"/>
            </a:pPr>
            <a:r>
              <a:rPr lang="en-NZ" sz="1092" b="0" i="0" dirty="0">
                <a:effectLst/>
                <a:latin typeface="+mj-lt"/>
                <a:ea typeface="+mj-ea"/>
                <a:cs typeface="+mj-cs"/>
                <a:sym typeface="Calibri"/>
              </a:rPr>
              <a:t>MAOR108 Aotearoa: Introduction to NZ Treaty Society</a:t>
            </a:r>
          </a:p>
          <a:p>
            <a:pPr marL="171450" indent="-171450">
              <a:buFont typeface="Arial" panose="020B0604020202020204" pitchFamily="34" charset="0"/>
              <a:buChar char="•"/>
            </a:pPr>
            <a:r>
              <a:rPr lang="en-NZ" sz="1092" b="0" i="0" dirty="0">
                <a:effectLst/>
                <a:latin typeface="+mj-lt"/>
                <a:ea typeface="+mj-ea"/>
                <a:cs typeface="+mj-cs"/>
                <a:sym typeface="Calibri"/>
              </a:rPr>
              <a:t>WRIT101 Writing for Academic success</a:t>
            </a:r>
          </a:p>
          <a:p>
            <a:pPr marL="171450" indent="-171450">
              <a:buFont typeface="Arial" panose="020B0604020202020204" pitchFamily="34" charset="0"/>
              <a:buChar char="•"/>
            </a:pPr>
            <a:r>
              <a:rPr lang="en-NZ" sz="1092" b="0" i="0" dirty="0">
                <a:effectLst/>
                <a:latin typeface="+mj-lt"/>
                <a:ea typeface="+mj-ea"/>
                <a:cs typeface="+mj-cs"/>
                <a:sym typeface="Calibri"/>
              </a:rPr>
              <a:t>ARTS102 Problems, Questions, Evidence or STAT101 Statistics 1</a:t>
            </a:r>
          </a:p>
          <a:p>
            <a:pPr lvl="0"/>
            <a:endParaRPr lang="en-NZ" sz="1100" dirty="0"/>
          </a:p>
          <a:p>
            <a:pPr marL="0" marR="0" lvl="0" indent="0" defTabSz="855878" eaLnBrk="1" fontAlgn="auto" latinLnBrk="0" hangingPunct="1">
              <a:lnSpc>
                <a:spcPct val="100000"/>
              </a:lnSpc>
              <a:spcBef>
                <a:spcPts val="390"/>
              </a:spcBef>
              <a:spcAft>
                <a:spcPts val="0"/>
              </a:spcAft>
              <a:buClrTx/>
              <a:buSzTx/>
              <a:buFontTx/>
              <a:buNone/>
              <a:tabLst/>
              <a:defRPr/>
            </a:pPr>
            <a:r>
              <a:rPr lang="en-NZ" sz="1100" b="0" i="0" dirty="0">
                <a:effectLst/>
                <a:latin typeface="+mj-lt"/>
                <a:ea typeface="+mj-ea"/>
                <a:cs typeface="+mj-cs"/>
                <a:sym typeface="Calibri"/>
              </a:rPr>
              <a:t>The degree includes a final year internship with a local business so you can get real experience making a difference.</a:t>
            </a:r>
          </a:p>
          <a:p>
            <a:pPr lvl="0"/>
            <a:endParaRPr lang="en-NZ" sz="1100" dirty="0"/>
          </a:p>
        </p:txBody>
      </p:sp>
    </p:spTree>
    <p:extLst>
      <p:ext uri="{BB962C8B-B14F-4D97-AF65-F5344CB8AC3E}">
        <p14:creationId xmlns:p14="http://schemas.microsoft.com/office/powerpoint/2010/main" val="1500327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Learn about sustainability from a policy and social justice point of view.</a:t>
            </a:r>
          </a:p>
          <a:p>
            <a:endParaRPr lang="en-NZ" dirty="0"/>
          </a:p>
          <a:p>
            <a:pPr lvl="0"/>
            <a:r>
              <a:rPr lang="en-NZ" sz="1050" dirty="0">
                <a:effectLst/>
                <a:latin typeface="+mj-lt"/>
                <a:ea typeface="+mj-ea"/>
                <a:cs typeface="+mj-cs"/>
                <a:sym typeface="Calibri"/>
              </a:rPr>
              <a:t>How do we achieve a fairer, more sustainable future? It requires knowledge from politics, law, social behaviour, and economics. </a:t>
            </a:r>
          </a:p>
          <a:p>
            <a:pPr lvl="0"/>
            <a:endParaRPr lang="en-NZ" sz="1050" dirty="0">
              <a:effectLst/>
              <a:latin typeface="+mj-lt"/>
              <a:ea typeface="+mj-ea"/>
              <a:cs typeface="+mj-cs"/>
              <a:sym typeface="Calibri"/>
            </a:endParaRPr>
          </a:p>
          <a:p>
            <a:pPr lvl="0"/>
            <a:r>
              <a:rPr lang="en-NZ" sz="1050" dirty="0">
                <a:effectLst/>
                <a:latin typeface="+mj-lt"/>
                <a:ea typeface="+mj-ea"/>
                <a:cs typeface="+mj-cs"/>
                <a:sym typeface="Calibri"/>
              </a:rPr>
              <a:t>Competition, colonialism conflict, overconsumption and production, can drive problems including pollution, climate change, and human rights and employment and indigenous land disputes.</a:t>
            </a:r>
          </a:p>
          <a:p>
            <a:pPr lvl="0"/>
            <a:endParaRPr lang="en-NZ" sz="1050" dirty="0">
              <a:effectLst/>
              <a:latin typeface="+mj-lt"/>
              <a:ea typeface="+mj-ea"/>
              <a:cs typeface="+mj-cs"/>
              <a:sym typeface="Calibri"/>
            </a:endParaRPr>
          </a:p>
          <a:p>
            <a:pPr lvl="0"/>
            <a:r>
              <a:rPr lang="en-NZ" sz="1050" dirty="0">
                <a:effectLst/>
                <a:latin typeface="+mj-lt"/>
                <a:ea typeface="+mj-ea"/>
                <a:cs typeface="+mj-cs"/>
                <a:sym typeface="Calibri"/>
              </a:rPr>
              <a:t>Examine how global, national and local sustainability and social equity issues can be addressed with actionable policy change. </a:t>
            </a:r>
          </a:p>
          <a:p>
            <a:pPr lvl="0"/>
            <a:endParaRPr lang="en-NZ" sz="1050" dirty="0">
              <a:effectLst/>
              <a:latin typeface="+mj-lt"/>
              <a:ea typeface="+mj-ea"/>
              <a:cs typeface="+mj-cs"/>
              <a:sym typeface="Calibri"/>
            </a:endParaRPr>
          </a:p>
          <a:p>
            <a:pPr lvl="0"/>
            <a:r>
              <a:rPr lang="en-NZ" sz="1050" dirty="0">
                <a:effectLst/>
                <a:latin typeface="+mj-lt"/>
                <a:ea typeface="+mj-ea"/>
                <a:cs typeface="+mj-cs"/>
                <a:sym typeface="Calibri"/>
              </a:rPr>
              <a:t>Career Opportunities: National and international government, business and policy advisory, marketing and communications, and business operations</a:t>
            </a:r>
          </a:p>
          <a:p>
            <a:endParaRPr lang="en-NZ" dirty="0"/>
          </a:p>
        </p:txBody>
      </p:sp>
    </p:spTree>
    <p:extLst>
      <p:ext uri="{BB962C8B-B14F-4D97-AF65-F5344CB8AC3E}">
        <p14:creationId xmlns:p14="http://schemas.microsoft.com/office/powerpoint/2010/main" val="237740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050" dirty="0">
                <a:effectLst/>
                <a:latin typeface="+mj-lt"/>
                <a:ea typeface="+mj-ea"/>
                <a:cs typeface="+mj-cs"/>
                <a:sym typeface="Calibri"/>
              </a:rPr>
              <a:t>In this major we discuss how making a difference in our global sustainability requires lived experiences, and builds diverse world views and histories of all cultures.</a:t>
            </a:r>
          </a:p>
          <a:p>
            <a:pPr lvl="0"/>
            <a:endParaRPr lang="en-NZ" sz="1050" dirty="0">
              <a:effectLst/>
              <a:latin typeface="+mj-lt"/>
              <a:ea typeface="+mj-ea"/>
              <a:cs typeface="+mj-cs"/>
              <a:sym typeface="Calibri"/>
            </a:endParaRPr>
          </a:p>
          <a:p>
            <a:pPr marL="0" marR="0" lvl="0" indent="0" defTabSz="855878" eaLnBrk="1" fontAlgn="auto" latinLnBrk="0" hangingPunct="1">
              <a:lnSpc>
                <a:spcPct val="100000"/>
              </a:lnSpc>
              <a:spcBef>
                <a:spcPts val="390"/>
              </a:spcBef>
              <a:spcAft>
                <a:spcPts val="0"/>
              </a:spcAft>
              <a:buClrTx/>
              <a:buSzTx/>
              <a:buFontTx/>
              <a:buNone/>
              <a:tabLst/>
              <a:defRPr/>
            </a:pPr>
            <a:r>
              <a:rPr lang="en-NZ" sz="1050" dirty="0">
                <a:effectLst/>
                <a:latin typeface="+mj-lt"/>
                <a:ea typeface="+mj-ea"/>
                <a:cs typeface="+mj-cs"/>
                <a:sym typeface="Calibri"/>
              </a:rPr>
              <a:t>This major recognises that efforts to engage respectfully with Indigenous and local knowledges are critical to effective problem solving. </a:t>
            </a:r>
            <a:r>
              <a:rPr lang="en-NZ" sz="1092" b="0" i="0" dirty="0">
                <a:effectLst/>
                <a:latin typeface="+mj-lt"/>
                <a:ea typeface="+mj-ea"/>
                <a:cs typeface="+mj-cs"/>
                <a:sym typeface="Calibri"/>
              </a:rPr>
              <a:t>Develop collaboration and leadership values, including for example, respect and understanding of </a:t>
            </a:r>
            <a:r>
              <a:rPr lang="en-NZ" sz="1092" b="0" i="0" dirty="0" err="1">
                <a:effectLst/>
                <a:latin typeface="+mj-lt"/>
                <a:ea typeface="+mj-ea"/>
                <a:cs typeface="+mj-cs"/>
                <a:sym typeface="Calibri"/>
              </a:rPr>
              <a:t>manaakitanga</a:t>
            </a:r>
            <a:r>
              <a:rPr lang="en-NZ" sz="1092" b="0" i="0" dirty="0">
                <a:effectLst/>
                <a:latin typeface="+mj-lt"/>
                <a:ea typeface="+mj-ea"/>
                <a:cs typeface="+mj-cs"/>
                <a:sym typeface="Calibri"/>
              </a:rPr>
              <a:t> (hospitality) and </a:t>
            </a:r>
            <a:r>
              <a:rPr lang="en-NZ" sz="1092" b="0" i="0" dirty="0" err="1">
                <a:effectLst/>
                <a:latin typeface="+mj-lt"/>
                <a:ea typeface="+mj-ea"/>
                <a:cs typeface="+mj-cs"/>
                <a:sym typeface="Calibri"/>
              </a:rPr>
              <a:t>whakawhanaungatanga</a:t>
            </a:r>
            <a:r>
              <a:rPr lang="en-NZ" sz="1092" b="0" i="0" dirty="0">
                <a:effectLst/>
                <a:latin typeface="+mj-lt"/>
                <a:ea typeface="+mj-ea"/>
                <a:cs typeface="+mj-cs"/>
                <a:sym typeface="Calibri"/>
              </a:rPr>
              <a:t> (connections).</a:t>
            </a:r>
            <a:endParaRPr lang="en-NZ" sz="1050" dirty="0">
              <a:effectLst/>
              <a:latin typeface="+mj-lt"/>
              <a:ea typeface="+mj-ea"/>
              <a:cs typeface="+mj-cs"/>
              <a:sym typeface="Calibri"/>
            </a:endParaRPr>
          </a:p>
          <a:p>
            <a:pPr lvl="0"/>
            <a:endParaRPr lang="en-NZ" sz="1050" dirty="0">
              <a:effectLst/>
              <a:latin typeface="+mj-lt"/>
              <a:ea typeface="+mj-ea"/>
              <a:cs typeface="+mj-cs"/>
              <a:sym typeface="Calibri"/>
            </a:endParaRPr>
          </a:p>
          <a:p>
            <a:pPr lvl="0"/>
            <a:r>
              <a:rPr lang="en-NZ" sz="1050" dirty="0">
                <a:effectLst/>
                <a:latin typeface="+mj-lt"/>
                <a:ea typeface="+mj-ea"/>
                <a:cs typeface="+mj-cs"/>
                <a:sym typeface="Calibri"/>
              </a:rPr>
              <a:t>Learn how to work as partners effectively with Mana whenua and other Indigenous communities to advance the aspirations of local communities and the goals of sustainability and wellbeing for all.</a:t>
            </a:r>
          </a:p>
          <a:p>
            <a:pPr lvl="0"/>
            <a:endParaRPr lang="en-NZ" sz="1050" dirty="0">
              <a:effectLst/>
              <a:latin typeface="+mj-lt"/>
              <a:ea typeface="+mj-ea"/>
              <a:cs typeface="+mj-cs"/>
              <a:sym typeface="Calibri"/>
            </a:endParaRPr>
          </a:p>
          <a:p>
            <a:pPr lvl="0"/>
            <a:r>
              <a:rPr lang="en-NZ" sz="1092" b="0" i="0" dirty="0">
                <a:effectLst/>
                <a:latin typeface="+mj-lt"/>
                <a:ea typeface="+mj-ea"/>
                <a:cs typeface="+mj-cs"/>
                <a:sym typeface="Calibri"/>
              </a:rPr>
              <a:t>Many industries seek out graduates with leadership skills and cultural awareness. C</a:t>
            </a:r>
            <a:r>
              <a:rPr lang="en-NZ" sz="1050" dirty="0">
                <a:effectLst/>
                <a:latin typeface="+mj-lt"/>
                <a:ea typeface="+mj-ea"/>
                <a:cs typeface="+mj-cs"/>
                <a:sym typeface="Calibri"/>
              </a:rPr>
              <a:t>areer Opportunities working with community, government, business and policy advisors, and advocates</a:t>
            </a:r>
          </a:p>
          <a:p>
            <a:endParaRPr lang="en-NZ" dirty="0"/>
          </a:p>
        </p:txBody>
      </p:sp>
    </p:spTree>
    <p:extLst>
      <p:ext uri="{BB962C8B-B14F-4D97-AF65-F5344CB8AC3E}">
        <p14:creationId xmlns:p14="http://schemas.microsoft.com/office/powerpoint/2010/main" val="79628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050" dirty="0">
                <a:effectLst/>
                <a:latin typeface="+mj-lt"/>
                <a:ea typeface="+mj-ea"/>
                <a:cs typeface="+mj-cs"/>
                <a:sym typeface="Calibri"/>
              </a:rPr>
              <a:t>Help solve some of the major issues we face globally by learning how to create campaigns that deal with problems caused by the ways we interact with the environment and each other, from the hunger crisis to global poverty, renewable energy to pollution, city development to climate change, and more.</a:t>
            </a:r>
            <a:br>
              <a:rPr lang="en-NZ" sz="1050" dirty="0">
                <a:effectLst/>
                <a:latin typeface="+mj-lt"/>
                <a:ea typeface="+mj-ea"/>
                <a:cs typeface="+mj-cs"/>
                <a:sym typeface="Calibri"/>
              </a:rPr>
            </a:br>
            <a:endParaRPr lang="en-NZ" sz="1050" dirty="0">
              <a:effectLst/>
              <a:latin typeface="+mj-lt"/>
              <a:ea typeface="+mj-ea"/>
              <a:cs typeface="+mj-cs"/>
              <a:sym typeface="Calibri"/>
            </a:endParaRPr>
          </a:p>
          <a:p>
            <a:pPr lvl="0"/>
            <a:r>
              <a:rPr lang="en-NZ" sz="1050" dirty="0">
                <a:effectLst/>
                <a:latin typeface="+mj-lt"/>
                <a:ea typeface="+mj-ea"/>
                <a:cs typeface="+mj-cs"/>
                <a:sym typeface="Calibri"/>
              </a:rPr>
              <a:t>Learn to think critically about the role of international aid, investment, development, NGOs, and how civil society is mobilised locally to globally to lead change. </a:t>
            </a:r>
          </a:p>
          <a:p>
            <a:pPr lvl="0"/>
            <a:endParaRPr lang="en-NZ" sz="1050" dirty="0">
              <a:effectLst/>
              <a:latin typeface="+mj-lt"/>
              <a:ea typeface="+mj-ea"/>
              <a:cs typeface="+mj-cs"/>
              <a:sym typeface="Calibri"/>
            </a:endParaRPr>
          </a:p>
          <a:p>
            <a:pPr lvl="0"/>
            <a:r>
              <a:rPr lang="en-NZ" sz="1050" dirty="0">
                <a:effectLst/>
                <a:latin typeface="+mj-lt"/>
                <a:ea typeface="+mj-ea"/>
                <a:cs typeface="+mj-cs"/>
                <a:sym typeface="Calibri"/>
              </a:rPr>
              <a:t>Career Opportunities: Business, national and international governments, Aid agencies, investment advisor, NGOS </a:t>
            </a:r>
          </a:p>
          <a:p>
            <a:endParaRPr lang="en-NZ" dirty="0"/>
          </a:p>
        </p:txBody>
      </p:sp>
    </p:spTree>
    <p:extLst>
      <p:ext uri="{BB962C8B-B14F-4D97-AF65-F5344CB8AC3E}">
        <p14:creationId xmlns:p14="http://schemas.microsoft.com/office/powerpoint/2010/main" val="220006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NZ" dirty="0">
                <a:sym typeface="Calibri"/>
              </a:rPr>
              <a:t>All businesses (for profit, non-profit, start-ups, local or international) have one thing in common:  they need more people with the skills to help manage economic success while also contributing positively to environmental and social outcomes</a:t>
            </a:r>
          </a:p>
          <a:p>
            <a:pPr lvl="3"/>
            <a:r>
              <a:rPr lang="en-NZ" dirty="0">
                <a:sym typeface="Calibri"/>
              </a:rPr>
              <a:t>e.g., managing pollution and use of natural resources</a:t>
            </a:r>
          </a:p>
          <a:p>
            <a:pPr lvl="3"/>
            <a:r>
              <a:rPr lang="en-NZ" dirty="0">
                <a:sym typeface="Calibri"/>
              </a:rPr>
              <a:t>e.g., supporting communities in which they operate</a:t>
            </a:r>
          </a:p>
          <a:p>
            <a:pPr lvl="3"/>
            <a:endParaRPr lang="en-NZ" dirty="0">
              <a:sym typeface="Calibri"/>
            </a:endParaRPr>
          </a:p>
          <a:p>
            <a:pPr lvl="3"/>
            <a:r>
              <a:rPr lang="en-NZ" dirty="0">
                <a:sym typeface="Calibri"/>
              </a:rPr>
              <a:t>Develop business skills (accounting, finance, economics, marketing, management, supply chain management) while developing your knowledge and skills regarding sustainability. Learn how these affect our views and treatment of the environment and communities</a:t>
            </a:r>
          </a:p>
          <a:p>
            <a:pPr lvl="3"/>
            <a:endParaRPr lang="en-NZ" dirty="0">
              <a:sym typeface="Calibri"/>
            </a:endParaRPr>
          </a:p>
          <a:p>
            <a:pPr lvl="1"/>
            <a:r>
              <a:rPr lang="en-NZ" dirty="0">
                <a:sym typeface="Calibri"/>
              </a:rPr>
              <a:t>Opportunities to create your own business with UC's mentors, business connections, and a Makerspace.</a:t>
            </a:r>
          </a:p>
          <a:p>
            <a:pPr lvl="1"/>
            <a:endParaRPr lang="en-NZ" dirty="0">
              <a:sym typeface="Calibri"/>
            </a:endParaRPr>
          </a:p>
          <a:p>
            <a:pPr lvl="1"/>
            <a:r>
              <a:rPr lang="en-NZ" dirty="0">
                <a:sym typeface="Calibri"/>
              </a:rPr>
              <a:t>Career opportunities: Every industry needs to find more sustainable practices, and there are few people in the current job market with knowledge of both business and environmental science and issues to help achieve this. Your problem-solving skills will help lead us to better corporate responsibility and sustainable consumption of goods.</a:t>
            </a:r>
          </a:p>
          <a:p>
            <a:r>
              <a:rPr lang="en-NZ" dirty="0">
                <a:sym typeface="Calibri"/>
              </a:rPr>
              <a:t>Career pathways would initially be based on your functional focus (e.g., accounting, marketing, operations, entrepreneurship)</a:t>
            </a:r>
          </a:p>
          <a:p>
            <a:pPr lvl="2"/>
            <a:r>
              <a:rPr lang="en-NZ" dirty="0">
                <a:sym typeface="Calibri"/>
              </a:rPr>
              <a:t>Management roles – be a decision-maker to guide business decision-making</a:t>
            </a:r>
          </a:p>
          <a:p>
            <a:pPr lvl="2"/>
            <a:r>
              <a:rPr lang="en-NZ" dirty="0">
                <a:sym typeface="Calibri"/>
              </a:rPr>
              <a:t>Consultant roles – work in a consulting firm to help educate and inform businesses seeking sustainability guidance</a:t>
            </a:r>
          </a:p>
          <a:p>
            <a:pPr lvl="2"/>
            <a:r>
              <a:rPr lang="en-NZ" dirty="0">
                <a:sym typeface="Calibri"/>
              </a:rPr>
              <a:t>Analyst roles – provide analysis and projections of business trends, environmental/social changes, business impact assessments, etc</a:t>
            </a:r>
          </a:p>
          <a:p>
            <a:endParaRPr lang="en-NZ" dirty="0"/>
          </a:p>
        </p:txBody>
      </p:sp>
    </p:spTree>
    <p:extLst>
      <p:ext uri="{BB962C8B-B14F-4D97-AF65-F5344CB8AC3E}">
        <p14:creationId xmlns:p14="http://schemas.microsoft.com/office/powerpoint/2010/main" val="1292890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Red. UC Logo Right">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E9F2DF6-31F8-5E46-8AE4-034972D6C788}"/>
              </a:ext>
            </a:extLst>
          </p:cNvPr>
          <p:cNvSpPr>
            <a:spLocks noGrp="1"/>
          </p:cNvSpPr>
          <p:nvPr>
            <p:ph type="body" sz="quarter" idx="10" hasCustomPrompt="1"/>
          </p:nvPr>
        </p:nvSpPr>
        <p:spPr>
          <a:xfrm>
            <a:off x="2560567" y="703133"/>
            <a:ext cx="5791271" cy="554965"/>
          </a:xfrm>
          <a:prstGeom prst="rect">
            <a:avLst/>
          </a:prstGeom>
        </p:spPr>
        <p:txBody>
          <a:bodyPr lIns="0" tIns="0" rIns="0" bIns="0"/>
          <a:lstStyle>
            <a:lvl1pPr marL="0" indent="0">
              <a:buNone/>
              <a:defRPr sz="2624">
                <a:solidFill>
                  <a:schemeClr val="tx1"/>
                </a:solidFill>
                <a:latin typeface="Georgia" panose="02040502050405020303" pitchFamily="18" charset="0"/>
              </a:defRPr>
            </a:lvl1pPr>
            <a:lvl2pPr marL="171399" indent="0">
              <a:buNone/>
              <a:defRPr>
                <a:latin typeface="Georgia" panose="02040502050405020303" pitchFamily="18" charset="0"/>
              </a:defRPr>
            </a:lvl2pPr>
            <a:lvl3pPr marL="342797" indent="0">
              <a:buNone/>
              <a:defRPr>
                <a:latin typeface="Georgia" panose="02040502050405020303" pitchFamily="18" charset="0"/>
              </a:defRPr>
            </a:lvl3pPr>
            <a:lvl4pPr marL="514196" indent="0">
              <a:buNone/>
              <a:defRPr>
                <a:latin typeface="Georgia" panose="02040502050405020303" pitchFamily="18" charset="0"/>
              </a:defRPr>
            </a:lvl4pPr>
            <a:lvl5pPr marL="685594" indent="0">
              <a:buNone/>
              <a:defRPr>
                <a:latin typeface="Georgia" panose="02040502050405020303" pitchFamily="18" charset="0"/>
              </a:defRPr>
            </a:lvl5pPr>
          </a:lstStyle>
          <a:p>
            <a:r>
              <a:rPr lang="en-NZ" noProof="0" dirty="0"/>
              <a:t>Intro…October Meeting</a:t>
            </a:r>
          </a:p>
        </p:txBody>
      </p:sp>
      <p:sp>
        <p:nvSpPr>
          <p:cNvPr id="14" name="Title 13">
            <a:extLst>
              <a:ext uri="{FF2B5EF4-FFF2-40B4-BE49-F238E27FC236}">
                <a16:creationId xmlns:a16="http://schemas.microsoft.com/office/drawing/2014/main" id="{36B3E4DF-C073-0741-A53B-3D76C9117D68}"/>
              </a:ext>
            </a:extLst>
          </p:cNvPr>
          <p:cNvSpPr>
            <a:spLocks noGrp="1"/>
          </p:cNvSpPr>
          <p:nvPr>
            <p:ph type="title" hasCustomPrompt="1"/>
          </p:nvPr>
        </p:nvSpPr>
        <p:spPr>
          <a:xfrm>
            <a:off x="2546747" y="1612846"/>
            <a:ext cx="5805091" cy="3583657"/>
          </a:xfrm>
          <a:prstGeom prst="rect">
            <a:avLst/>
          </a:prstGeom>
        </p:spPr>
        <p:txBody>
          <a:bodyPr lIns="0" tIns="0" rIns="0" bIns="0"/>
          <a:lstStyle>
            <a:lvl1pPr>
              <a:defRPr sz="5248" spc="-56">
                <a:solidFill>
                  <a:schemeClr val="tx1"/>
                </a:solidFill>
              </a:defRPr>
            </a:lvl1pPr>
          </a:lstStyle>
          <a:p>
            <a:r>
              <a:rPr lang="en-NZ" noProof="0" dirty="0"/>
              <a:t>Heading here</a:t>
            </a:r>
          </a:p>
        </p:txBody>
      </p:sp>
      <p:pic>
        <p:nvPicPr>
          <p:cNvPr id="3" name="Picture 2">
            <a:extLst>
              <a:ext uri="{FF2B5EF4-FFF2-40B4-BE49-F238E27FC236}">
                <a16:creationId xmlns:a16="http://schemas.microsoft.com/office/drawing/2014/main" id="{1550880A-82BE-3A42-81CE-1BDB18F16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623" y="4160107"/>
            <a:ext cx="1292694" cy="988271"/>
          </a:xfrm>
          <a:prstGeom prst="rect">
            <a:avLst/>
          </a:prstGeom>
        </p:spPr>
      </p:pic>
      <p:sp>
        <p:nvSpPr>
          <p:cNvPr id="4" name="TextBox 3">
            <a:extLst>
              <a:ext uri="{FF2B5EF4-FFF2-40B4-BE49-F238E27FC236}">
                <a16:creationId xmlns:a16="http://schemas.microsoft.com/office/drawing/2014/main" id="{1E0265C0-83CD-9B4C-8F45-0920C2802AFF}"/>
              </a:ext>
            </a:extLst>
          </p:cNvPr>
          <p:cNvSpPr txBox="1"/>
          <p:nvPr/>
        </p:nvSpPr>
        <p:spPr>
          <a:xfrm>
            <a:off x="3373120" y="91440"/>
            <a:ext cx="92396" cy="668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algn="l"/>
            <a:endParaRPr lang="en-US" dirty="0"/>
          </a:p>
        </p:txBody>
      </p:sp>
      <p:pic>
        <p:nvPicPr>
          <p:cNvPr id="8" name="Picture 7">
            <a:extLst>
              <a:ext uri="{FF2B5EF4-FFF2-40B4-BE49-F238E27FC236}">
                <a16:creationId xmlns:a16="http://schemas.microsoft.com/office/drawing/2014/main" id="{DEE5CB0F-8F7E-AA43-9CB4-D153945BC8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0623" y="4160107"/>
            <a:ext cx="1292694" cy="988271"/>
          </a:xfrm>
          <a:prstGeom prst="rect">
            <a:avLst/>
          </a:prstGeom>
        </p:spPr>
      </p:pic>
      <p:sp>
        <p:nvSpPr>
          <p:cNvPr id="10" name="TextBox 9">
            <a:extLst>
              <a:ext uri="{FF2B5EF4-FFF2-40B4-BE49-F238E27FC236}">
                <a16:creationId xmlns:a16="http://schemas.microsoft.com/office/drawing/2014/main" id="{1CEE7771-C5DD-004E-AEF4-9FEEDF710CCE}"/>
              </a:ext>
            </a:extLst>
          </p:cNvPr>
          <p:cNvSpPr txBox="1"/>
          <p:nvPr userDrawn="1"/>
        </p:nvSpPr>
        <p:spPr>
          <a:xfrm>
            <a:off x="3373120" y="91440"/>
            <a:ext cx="92396" cy="6685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rtlCol="0">
            <a:spAutoFit/>
          </a:bodyPr>
          <a:lstStyle/>
          <a:p>
            <a:pPr algn="l"/>
            <a:endParaRPr lang="en-US" dirty="0"/>
          </a:p>
        </p:txBody>
      </p:sp>
      <p:pic>
        <p:nvPicPr>
          <p:cNvPr id="5" name="Picture 4">
            <a:extLst>
              <a:ext uri="{FF2B5EF4-FFF2-40B4-BE49-F238E27FC236}">
                <a16:creationId xmlns:a16="http://schemas.microsoft.com/office/drawing/2014/main" id="{EBF3047D-410C-5948-AECE-B27DBFBDC8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06574" cy="5715000"/>
          </a:xfrm>
          <a:prstGeom prst="rect">
            <a:avLst/>
          </a:prstGeom>
        </p:spPr>
      </p:pic>
    </p:spTree>
    <p:extLst>
      <p:ext uri="{BB962C8B-B14F-4D97-AF65-F5344CB8AC3E}">
        <p14:creationId xmlns:p14="http://schemas.microsoft.com/office/powerpoint/2010/main" val="1885997732"/>
      </p:ext>
    </p:extLst>
  </p:cSld>
  <p:clrMapOvr>
    <a:masterClrMapping/>
  </p:clrMapOvr>
  <p:transition spd="med"/>
  <p:extLst>
    <p:ext uri="{DCECCB84-F9BA-43D5-87BE-67443E8EF086}">
      <p15:sldGuideLst xmlns:p15="http://schemas.microsoft.com/office/powerpoint/2012/main">
        <p15:guide id="7" pos="1604" userDrawn="1">
          <p15:clr>
            <a:srgbClr val="FBAE40"/>
          </p15:clr>
        </p15:guide>
        <p15:guide id="8" orient="horz" pos="647" userDrawn="1">
          <p15:clr>
            <a:srgbClr val="FBAE40"/>
          </p15:clr>
        </p15:guide>
        <p15:guide id="9" orient="horz" pos="1422" userDrawn="1">
          <p15:clr>
            <a:srgbClr val="FBAE40"/>
          </p15:clr>
        </p15:guide>
        <p15:guide id="10" orient="horz" pos="1800" userDrawn="1">
          <p15:clr>
            <a:srgbClr val="FBAE40"/>
          </p15:clr>
        </p15:guide>
        <p15:guide id="11" pos="5261" userDrawn="1">
          <p15:clr>
            <a:srgbClr val="FBAE40"/>
          </p15:clr>
        </p15:guide>
        <p15:guide id="12" pos="10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UC Logo Header. 3 Col Bullets Stacked. Kowhaiwhai">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9" name="Title 3">
            <a:extLst>
              <a:ext uri="{FF2B5EF4-FFF2-40B4-BE49-F238E27FC236}">
                <a16:creationId xmlns:a16="http://schemas.microsoft.com/office/drawing/2014/main" id="{E984BA86-C28A-4A43-B3FF-9D85AC13E93E}"/>
              </a:ext>
            </a:extLst>
          </p:cNvPr>
          <p:cNvSpPr>
            <a:spLocks noGrp="1"/>
          </p:cNvSpPr>
          <p:nvPr>
            <p:ph type="title" hasCustomPrompt="1"/>
          </p:nvPr>
        </p:nvSpPr>
        <p:spPr>
          <a:xfrm>
            <a:off x="420886" y="27829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7" name="Picture 6">
            <a:extLst>
              <a:ext uri="{FF2B5EF4-FFF2-40B4-BE49-F238E27FC236}">
                <a16:creationId xmlns:a16="http://schemas.microsoft.com/office/drawing/2014/main" id="{2FDC4FA1-F20F-D44E-9821-308E34643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
        <p:nvSpPr>
          <p:cNvPr id="12" name="Text Placeholder 6">
            <a:extLst>
              <a:ext uri="{FF2B5EF4-FFF2-40B4-BE49-F238E27FC236}">
                <a16:creationId xmlns:a16="http://schemas.microsoft.com/office/drawing/2014/main" id="{5BB7FD44-9BDC-9D45-A5C2-E2E491E4E7AF}"/>
              </a:ext>
            </a:extLst>
          </p:cNvPr>
          <p:cNvSpPr>
            <a:spLocks noGrp="1"/>
          </p:cNvSpPr>
          <p:nvPr>
            <p:ph type="body" sz="quarter" idx="14"/>
          </p:nvPr>
        </p:nvSpPr>
        <p:spPr>
          <a:xfrm>
            <a:off x="417911" y="1657614"/>
            <a:ext cx="8290917" cy="3375422"/>
          </a:xfrm>
          <a:prstGeom prst="rect">
            <a:avLst/>
          </a:prstGeom>
        </p:spPr>
        <p:txBody>
          <a:bodyPr lIns="0" tIns="0" rIns="0" bIns="0" numCol="2" spcCol="54000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385647"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2pPr>
            <a:lvl3pPr marL="557046"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3pPr>
            <a:lvl4pPr marL="728444"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pic>
        <p:nvPicPr>
          <p:cNvPr id="8" name="Picture 7">
            <a:extLst>
              <a:ext uri="{FF2B5EF4-FFF2-40B4-BE49-F238E27FC236}">
                <a16:creationId xmlns:a16="http://schemas.microsoft.com/office/drawing/2014/main" id="{966CAE89-1F58-E846-9022-75D87AFB4A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85142"/>
            <a:ext cx="9144000" cy="612926"/>
          </a:xfrm>
          <a:prstGeom prst="rect">
            <a:avLst/>
          </a:prstGeom>
        </p:spPr>
      </p:pic>
    </p:spTree>
    <p:extLst>
      <p:ext uri="{BB962C8B-B14F-4D97-AF65-F5344CB8AC3E}">
        <p14:creationId xmlns:p14="http://schemas.microsoft.com/office/powerpoint/2010/main" val="211207920"/>
      </p:ext>
    </p:extLst>
  </p:cSld>
  <p:clrMapOvr>
    <a:masterClrMapping/>
  </p:clrMapOvr>
  <p:transition spd="med"/>
  <p:extLst>
    <p:ext uri="{DCECCB84-F9BA-43D5-87BE-67443E8EF086}">
      <p15:sldGuideLst xmlns:p15="http://schemas.microsoft.com/office/powerpoint/2012/main">
        <p15:guide id="7" pos="261">
          <p15:clr>
            <a:srgbClr val="FBAE40"/>
          </p15:clr>
        </p15:guide>
        <p15:guide id="8" pos="5491">
          <p15:clr>
            <a:srgbClr val="FBAE40"/>
          </p15:clr>
        </p15:guide>
        <p15:guide id="9" orient="horz" pos="714">
          <p15:clr>
            <a:srgbClr val="FBAE40"/>
          </p15:clr>
        </p15:guide>
        <p15:guide id="10" orient="horz" pos="1044">
          <p15:clr>
            <a:srgbClr val="FBAE40"/>
          </p15:clr>
        </p15:guide>
        <p15:guide id="11" orient="horz" pos="317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UC Logo Header. 1 Col.">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userDrawn="1"/>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5"/>
            <a:ext cx="8290917" cy="3600318"/>
          </a:xfrm>
          <a:prstGeom prst="rect">
            <a:avLst/>
          </a:prstGeom>
        </p:spPr>
        <p:txBody>
          <a:bodyPr lIns="0" tIns="0" rIns="0" bIns="0"/>
          <a:lstStyle>
            <a:lvl1pPr marL="0" indent="0">
              <a:buNone/>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4" name="Title 3">
            <a:extLst>
              <a:ext uri="{FF2B5EF4-FFF2-40B4-BE49-F238E27FC236}">
                <a16:creationId xmlns:a16="http://schemas.microsoft.com/office/drawing/2014/main" id="{15523C00-A784-B44C-9E2A-E1F0C0636C1B}"/>
              </a:ext>
            </a:extLst>
          </p:cNvPr>
          <p:cNvSpPr>
            <a:spLocks noGrp="1"/>
          </p:cNvSpPr>
          <p:nvPr>
            <p:ph type="title" hasCustomPrompt="1"/>
          </p:nvPr>
        </p:nvSpPr>
        <p:spPr>
          <a:xfrm>
            <a:off x="420886" y="278395"/>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6" name="Picture 5">
            <a:extLst>
              <a:ext uri="{FF2B5EF4-FFF2-40B4-BE49-F238E27FC236}">
                <a16:creationId xmlns:a16="http://schemas.microsoft.com/office/drawing/2014/main" id="{B589D4B0-7DC3-424E-BD73-F7EAEA0A4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3389592833"/>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3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White. UC Logo Header. 1 Col Bullets.">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userDrawn="1"/>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5"/>
            <a:ext cx="8290917" cy="3600318"/>
          </a:xfrm>
          <a:prstGeom prst="rect">
            <a:avLst/>
          </a:prstGeom>
        </p:spPr>
        <p:txBody>
          <a:bodyPr lIns="0" tIns="0" rIns="0" bIns="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lvl="0"/>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p>
          <a:p>
            <a:pPr lvl="0"/>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p>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7" name="Title 3">
            <a:extLst>
              <a:ext uri="{FF2B5EF4-FFF2-40B4-BE49-F238E27FC236}">
                <a16:creationId xmlns:a16="http://schemas.microsoft.com/office/drawing/2014/main" id="{3A1E114A-785A-2849-B951-F83CFCE3C7E8}"/>
              </a:ext>
            </a:extLst>
          </p:cNvPr>
          <p:cNvSpPr>
            <a:spLocks noGrp="1"/>
          </p:cNvSpPr>
          <p:nvPr>
            <p:ph type="title" hasCustomPrompt="1"/>
          </p:nvPr>
        </p:nvSpPr>
        <p:spPr>
          <a:xfrm>
            <a:off x="420886" y="27881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6" name="Picture 5">
            <a:extLst>
              <a:ext uri="{FF2B5EF4-FFF2-40B4-BE49-F238E27FC236}">
                <a16:creationId xmlns:a16="http://schemas.microsoft.com/office/drawing/2014/main" id="{2B987403-F835-BF46-B34B-86A225E5B6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419126632"/>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3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White. UC Logo Header. 2 Col Bullets. ">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userDrawn="1"/>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4"/>
            <a:ext cx="8290917" cy="3600318"/>
          </a:xfrm>
          <a:prstGeom prst="rect">
            <a:avLst/>
          </a:prstGeom>
        </p:spPr>
        <p:txBody>
          <a:bodyPr lIns="0" tIns="0" rIns="0" bIns="0" numCol="2" spcCol="54000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lvl="0"/>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p>
          <a:p>
            <a:pPr lvl="0"/>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p>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9" name="Title 3">
            <a:extLst>
              <a:ext uri="{FF2B5EF4-FFF2-40B4-BE49-F238E27FC236}">
                <a16:creationId xmlns:a16="http://schemas.microsoft.com/office/drawing/2014/main" id="{E984BA86-C28A-4A43-B3FF-9D85AC13E93E}"/>
              </a:ext>
            </a:extLst>
          </p:cNvPr>
          <p:cNvSpPr>
            <a:spLocks noGrp="1"/>
          </p:cNvSpPr>
          <p:nvPr>
            <p:ph type="title" hasCustomPrompt="1"/>
          </p:nvPr>
        </p:nvSpPr>
        <p:spPr>
          <a:xfrm>
            <a:off x="420886" y="27881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6" name="Picture 5">
            <a:extLst>
              <a:ext uri="{FF2B5EF4-FFF2-40B4-BE49-F238E27FC236}">
                <a16:creationId xmlns:a16="http://schemas.microsoft.com/office/drawing/2014/main" id="{8A5F31FF-854F-654E-B909-FBEEE5D09D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1439190430"/>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3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hite. UC Logo Header. 3 Col Bullets.">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4"/>
            <a:ext cx="8290917" cy="3600318"/>
          </a:xfrm>
          <a:prstGeom prst="rect">
            <a:avLst/>
          </a:prstGeom>
        </p:spPr>
        <p:txBody>
          <a:bodyPr lIns="0" tIns="0" rIns="0" bIns="0" numCol="3" spcCol="54000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lvl="0"/>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p>
          <a:p>
            <a:pPr lvl="0"/>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p>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9" name="Title 3">
            <a:extLst>
              <a:ext uri="{FF2B5EF4-FFF2-40B4-BE49-F238E27FC236}">
                <a16:creationId xmlns:a16="http://schemas.microsoft.com/office/drawing/2014/main" id="{E984BA86-C28A-4A43-B3FF-9D85AC13E93E}"/>
              </a:ext>
            </a:extLst>
          </p:cNvPr>
          <p:cNvSpPr>
            <a:spLocks noGrp="1"/>
          </p:cNvSpPr>
          <p:nvPr>
            <p:ph type="title" hasCustomPrompt="1"/>
          </p:nvPr>
        </p:nvSpPr>
        <p:spPr>
          <a:xfrm>
            <a:off x="420886" y="278818"/>
            <a:ext cx="7072908"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6" name="Picture 5">
            <a:extLst>
              <a:ext uri="{FF2B5EF4-FFF2-40B4-BE49-F238E27FC236}">
                <a16:creationId xmlns:a16="http://schemas.microsoft.com/office/drawing/2014/main" id="{4B7DF4E5-7345-BC4E-81B5-B9B1D3AD8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1169322542"/>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31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hite. UC Logo Header. One Content">
    <p:bg>
      <p:bgPr>
        <a:solidFill>
          <a:schemeClr val="bg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7" name="Title 3">
            <a:extLst>
              <a:ext uri="{FF2B5EF4-FFF2-40B4-BE49-F238E27FC236}">
                <a16:creationId xmlns:a16="http://schemas.microsoft.com/office/drawing/2014/main" id="{DC2DF3F1-0122-C643-819B-53E4BF024EE0}"/>
              </a:ext>
            </a:extLst>
          </p:cNvPr>
          <p:cNvSpPr>
            <a:spLocks noGrp="1"/>
          </p:cNvSpPr>
          <p:nvPr>
            <p:ph type="title" hasCustomPrompt="1"/>
          </p:nvPr>
        </p:nvSpPr>
        <p:spPr>
          <a:xfrm>
            <a:off x="420886" y="27881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sp>
        <p:nvSpPr>
          <p:cNvPr id="4" name="Content Placeholder 3">
            <a:extLst>
              <a:ext uri="{FF2B5EF4-FFF2-40B4-BE49-F238E27FC236}">
                <a16:creationId xmlns:a16="http://schemas.microsoft.com/office/drawing/2014/main" id="{E099230E-033D-3843-90EC-48FE74811AF1}"/>
              </a:ext>
            </a:extLst>
          </p:cNvPr>
          <p:cNvSpPr>
            <a:spLocks noGrp="1"/>
          </p:cNvSpPr>
          <p:nvPr>
            <p:ph sz="quarter" idx="13" hasCustomPrompt="1"/>
          </p:nvPr>
        </p:nvSpPr>
        <p:spPr>
          <a:xfrm>
            <a:off x="418185" y="1657350"/>
            <a:ext cx="8290696" cy="3570288"/>
          </a:xfrm>
          <a:prstGeom prst="rect">
            <a:avLst/>
          </a:prstGeom>
        </p:spPr>
        <p:txBody>
          <a:bodyPr/>
          <a:lstStyle>
            <a:lvl1pPr marL="0" indent="0" algn="ctr">
              <a:buNone/>
              <a:defRPr sz="1500">
                <a:solidFill>
                  <a:schemeClr val="tx1"/>
                </a:solidFill>
                <a:latin typeface="+mn-lt"/>
              </a:defRPr>
            </a:lvl1pPr>
          </a:lstStyle>
          <a:p>
            <a:r>
              <a:rPr lang="en-NZ" noProof="0" dirty="0"/>
              <a:t>Place photo/content here</a:t>
            </a:r>
          </a:p>
        </p:txBody>
      </p:sp>
      <p:pic>
        <p:nvPicPr>
          <p:cNvPr id="6" name="Picture 5">
            <a:extLst>
              <a:ext uri="{FF2B5EF4-FFF2-40B4-BE49-F238E27FC236}">
                <a16:creationId xmlns:a16="http://schemas.microsoft.com/office/drawing/2014/main" id="{F03C88CE-EA59-0047-AEBE-111DA6234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292210397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2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White. UC Logo Header. Two Content">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9" name="Title 3">
            <a:extLst>
              <a:ext uri="{FF2B5EF4-FFF2-40B4-BE49-F238E27FC236}">
                <a16:creationId xmlns:a16="http://schemas.microsoft.com/office/drawing/2014/main" id="{8D4F8EBA-C9CE-2945-9156-240C9F55777C}"/>
              </a:ext>
            </a:extLst>
          </p:cNvPr>
          <p:cNvSpPr>
            <a:spLocks noGrp="1"/>
          </p:cNvSpPr>
          <p:nvPr>
            <p:ph type="title" hasCustomPrompt="1"/>
          </p:nvPr>
        </p:nvSpPr>
        <p:spPr>
          <a:xfrm>
            <a:off x="420886" y="27881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sp>
        <p:nvSpPr>
          <p:cNvPr id="6" name="Content Placeholder 5">
            <a:extLst>
              <a:ext uri="{FF2B5EF4-FFF2-40B4-BE49-F238E27FC236}">
                <a16:creationId xmlns:a16="http://schemas.microsoft.com/office/drawing/2014/main" id="{3F9392BA-33C3-634B-ACED-EEF0C0656C30}"/>
              </a:ext>
            </a:extLst>
          </p:cNvPr>
          <p:cNvSpPr>
            <a:spLocks noGrp="1"/>
          </p:cNvSpPr>
          <p:nvPr>
            <p:ph sz="quarter" idx="10" hasCustomPrompt="1"/>
          </p:nvPr>
        </p:nvSpPr>
        <p:spPr>
          <a:xfrm>
            <a:off x="414338" y="1657350"/>
            <a:ext cx="4157662" cy="3600450"/>
          </a:xfrm>
          <a:prstGeom prst="rect">
            <a:avLst/>
          </a:prstGeom>
        </p:spPr>
        <p:txBody>
          <a:bodyPr/>
          <a:lstStyle>
            <a:lvl1pPr marL="0" indent="0" algn="ctr">
              <a:buNone/>
              <a:defRPr sz="1500">
                <a:solidFill>
                  <a:schemeClr val="bg1"/>
                </a:solidFill>
                <a:latin typeface="+mn-lt"/>
              </a:defRPr>
            </a:lvl1pPr>
          </a:lstStyle>
          <a:p>
            <a:r>
              <a:rPr lang="en-NZ" noProof="0" dirty="0"/>
              <a:t>Place photo/content here</a:t>
            </a:r>
          </a:p>
        </p:txBody>
      </p:sp>
      <p:sp>
        <p:nvSpPr>
          <p:cNvPr id="13" name="Content Placeholder 5">
            <a:extLst>
              <a:ext uri="{FF2B5EF4-FFF2-40B4-BE49-F238E27FC236}">
                <a16:creationId xmlns:a16="http://schemas.microsoft.com/office/drawing/2014/main" id="{4800403C-204D-E74E-BB2F-397BBB53F397}"/>
              </a:ext>
            </a:extLst>
          </p:cNvPr>
          <p:cNvSpPr>
            <a:spLocks noGrp="1"/>
          </p:cNvSpPr>
          <p:nvPr>
            <p:ph sz="quarter" idx="11" hasCustomPrompt="1"/>
          </p:nvPr>
        </p:nvSpPr>
        <p:spPr>
          <a:xfrm>
            <a:off x="4572000" y="1657350"/>
            <a:ext cx="4157662" cy="3600450"/>
          </a:xfrm>
          <a:prstGeom prst="rect">
            <a:avLst/>
          </a:prstGeom>
        </p:spPr>
        <p:txBody>
          <a:bodyPr/>
          <a:lstStyle>
            <a:lvl1pPr marL="0" indent="0" algn="ctr">
              <a:buNone/>
              <a:defRPr sz="1500">
                <a:solidFill>
                  <a:schemeClr val="bg1"/>
                </a:solidFill>
                <a:latin typeface="+mn-lt"/>
              </a:defRPr>
            </a:lvl1pPr>
            <a:lvl2pPr marL="171398" indent="0">
              <a:buNone/>
              <a:defRPr>
                <a:latin typeface="+mn-lt"/>
              </a:defRPr>
            </a:lvl2pPr>
            <a:lvl3pPr marL="342797" indent="0">
              <a:buNone/>
              <a:defRPr>
                <a:latin typeface="+mn-lt"/>
              </a:defRPr>
            </a:lvl3pPr>
            <a:lvl4pPr marL="514196" indent="0">
              <a:buNone/>
              <a:defRPr>
                <a:latin typeface="+mn-lt"/>
              </a:defRPr>
            </a:lvl4pPr>
            <a:lvl5pPr marL="685595" indent="0">
              <a:buNone/>
              <a:defRPr>
                <a:latin typeface="+mn-lt"/>
              </a:defRPr>
            </a:lvl5pPr>
          </a:lstStyle>
          <a:p>
            <a:r>
              <a:rPr lang="en-NZ" noProof="0" dirty="0"/>
              <a:t>Place photo/content here</a:t>
            </a:r>
          </a:p>
        </p:txBody>
      </p:sp>
      <p:pic>
        <p:nvPicPr>
          <p:cNvPr id="7" name="Picture 6">
            <a:extLst>
              <a:ext uri="{FF2B5EF4-FFF2-40B4-BE49-F238E27FC236}">
                <a16:creationId xmlns:a16="http://schemas.microsoft.com/office/drawing/2014/main" id="{78AD5CA6-0844-B246-B0F5-4F90E968F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229172305"/>
      </p:ext>
    </p:extLst>
  </p:cSld>
  <p:clrMapOvr>
    <a:masterClrMapping/>
  </p:clrMapOvr>
  <p:transition spd="med"/>
  <p:extLst>
    <p:ext uri="{DCECCB84-F9BA-43D5-87BE-67443E8EF086}">
      <p15:sldGuideLst xmlns:p15="http://schemas.microsoft.com/office/powerpoint/2012/main">
        <p15:guide id="9" pos="261" userDrawn="1">
          <p15:clr>
            <a:srgbClr val="FBAE40"/>
          </p15:clr>
        </p15:guide>
        <p15:guide id="10" pos="5491" userDrawn="1">
          <p15:clr>
            <a:srgbClr val="FBAE40"/>
          </p15:clr>
        </p15:guide>
        <p15:guide id="11" orient="horz" pos="714" userDrawn="1">
          <p15:clr>
            <a:srgbClr val="FBAE40"/>
          </p15:clr>
        </p15:guide>
        <p15:guide id="12" orient="horz" pos="1044" userDrawn="1">
          <p15:clr>
            <a:srgbClr val="FBAE40"/>
          </p15:clr>
        </p15:guide>
        <p15:guide id="13" orient="horz" pos="3312" userDrawn="1">
          <p15:clr>
            <a:srgbClr val="FBAE40"/>
          </p15:clr>
        </p15:guide>
        <p15:guide id="14" orient="horz" pos="2168" userDrawn="1">
          <p15:clr>
            <a:srgbClr val="FBAE40"/>
          </p15:clr>
        </p15:guide>
        <p15:guide id="15"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White. UC Logo Header. Four Content">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itle 3">
            <a:extLst>
              <a:ext uri="{FF2B5EF4-FFF2-40B4-BE49-F238E27FC236}">
                <a16:creationId xmlns:a16="http://schemas.microsoft.com/office/drawing/2014/main" id="{DEAE3C24-A3FC-6845-9E94-1A69AB9BEB6D}"/>
              </a:ext>
            </a:extLst>
          </p:cNvPr>
          <p:cNvSpPr>
            <a:spLocks noGrp="1"/>
          </p:cNvSpPr>
          <p:nvPr>
            <p:ph type="title" hasCustomPrompt="1"/>
          </p:nvPr>
        </p:nvSpPr>
        <p:spPr>
          <a:xfrm>
            <a:off x="420886" y="27881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sp>
        <p:nvSpPr>
          <p:cNvPr id="4" name="Content Placeholder 3">
            <a:extLst>
              <a:ext uri="{FF2B5EF4-FFF2-40B4-BE49-F238E27FC236}">
                <a16:creationId xmlns:a16="http://schemas.microsoft.com/office/drawing/2014/main" id="{E7DC19D2-E540-2043-98F3-F152DBF78863}"/>
              </a:ext>
            </a:extLst>
          </p:cNvPr>
          <p:cNvSpPr>
            <a:spLocks noGrp="1"/>
          </p:cNvSpPr>
          <p:nvPr>
            <p:ph sz="quarter" idx="10" hasCustomPrompt="1"/>
          </p:nvPr>
        </p:nvSpPr>
        <p:spPr>
          <a:xfrm>
            <a:off x="417513" y="1657350"/>
            <a:ext cx="4140200" cy="1784350"/>
          </a:xfrm>
          <a:prstGeom prst="rect">
            <a:avLst/>
          </a:prstGeom>
        </p:spPr>
        <p:txBody>
          <a:bodyPr/>
          <a:lstStyle>
            <a:lvl1pPr marL="0" indent="0" algn="ctr">
              <a:buNone/>
              <a:defRPr sz="1500">
                <a:solidFill>
                  <a:schemeClr val="bg1"/>
                </a:solidFill>
                <a:latin typeface="+mn-lt"/>
              </a:defRPr>
            </a:lvl1pPr>
            <a:lvl2pPr marL="171398" indent="0" algn="ctr">
              <a:buNone/>
              <a:defRPr sz="1500">
                <a:latin typeface="+mn-lt"/>
              </a:defRPr>
            </a:lvl2pPr>
            <a:lvl3pPr marL="342797" indent="0" algn="ctr">
              <a:buNone/>
              <a:defRPr sz="1500">
                <a:latin typeface="+mn-lt"/>
              </a:defRPr>
            </a:lvl3pPr>
            <a:lvl4pPr marL="514196" indent="0" algn="ctr">
              <a:buNone/>
              <a:defRPr sz="1500">
                <a:latin typeface="+mn-lt"/>
              </a:defRPr>
            </a:lvl4pPr>
            <a:lvl5pPr marL="685595" indent="0" algn="ctr">
              <a:buNone/>
              <a:defRPr sz="1500">
                <a:latin typeface="+mn-lt"/>
              </a:defRPr>
            </a:lvl5pPr>
          </a:lstStyle>
          <a:p>
            <a:r>
              <a:rPr lang="en-NZ" noProof="0" dirty="0"/>
              <a:t>Place photo/content here</a:t>
            </a:r>
          </a:p>
        </p:txBody>
      </p:sp>
      <p:sp>
        <p:nvSpPr>
          <p:cNvPr id="16" name="Content Placeholder 3">
            <a:extLst>
              <a:ext uri="{FF2B5EF4-FFF2-40B4-BE49-F238E27FC236}">
                <a16:creationId xmlns:a16="http://schemas.microsoft.com/office/drawing/2014/main" id="{CE2E0DD4-6AFC-A04E-89F6-5D0D7EBE123D}"/>
              </a:ext>
            </a:extLst>
          </p:cNvPr>
          <p:cNvSpPr>
            <a:spLocks noGrp="1"/>
          </p:cNvSpPr>
          <p:nvPr>
            <p:ph sz="quarter" idx="11" hasCustomPrompt="1"/>
          </p:nvPr>
        </p:nvSpPr>
        <p:spPr>
          <a:xfrm>
            <a:off x="4557713" y="1657350"/>
            <a:ext cx="4140200" cy="1784350"/>
          </a:xfrm>
          <a:prstGeom prst="rect">
            <a:avLst/>
          </a:prstGeom>
        </p:spPr>
        <p:txBody>
          <a:bodyPr/>
          <a:lstStyle>
            <a:lvl1pPr marL="0" indent="0" algn="ctr">
              <a:buNone/>
              <a:defRPr sz="1500">
                <a:solidFill>
                  <a:schemeClr val="bg1"/>
                </a:solidFill>
              </a:defRPr>
            </a:lvl1pPr>
            <a:lvl2pPr marL="171398" indent="0" algn="ctr">
              <a:buNone/>
              <a:defRPr/>
            </a:lvl2pPr>
            <a:lvl3pPr marL="342797" indent="0" algn="ctr">
              <a:buNone/>
              <a:defRPr/>
            </a:lvl3pPr>
            <a:lvl4pPr marL="514196" indent="0" algn="ctr">
              <a:buNone/>
              <a:defRPr/>
            </a:lvl4pPr>
            <a:lvl5pPr marL="685595" indent="0" algn="ctr">
              <a:buNone/>
              <a:defRPr/>
            </a:lvl5pPr>
          </a:lstStyle>
          <a:p>
            <a:r>
              <a:rPr lang="en-NZ" noProof="0" dirty="0"/>
              <a:t>Place photo/content here</a:t>
            </a:r>
          </a:p>
        </p:txBody>
      </p:sp>
      <p:sp>
        <p:nvSpPr>
          <p:cNvPr id="19" name="Content Placeholder 3">
            <a:extLst>
              <a:ext uri="{FF2B5EF4-FFF2-40B4-BE49-F238E27FC236}">
                <a16:creationId xmlns:a16="http://schemas.microsoft.com/office/drawing/2014/main" id="{88A045D1-B553-F446-A856-07BE7124D9CC}"/>
              </a:ext>
            </a:extLst>
          </p:cNvPr>
          <p:cNvSpPr>
            <a:spLocks noGrp="1"/>
          </p:cNvSpPr>
          <p:nvPr>
            <p:ph sz="quarter" idx="12" hasCustomPrompt="1"/>
          </p:nvPr>
        </p:nvSpPr>
        <p:spPr>
          <a:xfrm>
            <a:off x="430213" y="3448050"/>
            <a:ext cx="4127500" cy="1784350"/>
          </a:xfrm>
          <a:prstGeom prst="rect">
            <a:avLst/>
          </a:prstGeom>
        </p:spPr>
        <p:txBody>
          <a:bodyPr/>
          <a:lstStyle>
            <a:lvl1pPr marL="0" indent="0" algn="ctr">
              <a:buNone/>
              <a:defRPr sz="1500">
                <a:solidFill>
                  <a:schemeClr val="bg1"/>
                </a:solidFill>
                <a:latin typeface="+mn-lt"/>
              </a:defRPr>
            </a:lvl1pPr>
            <a:lvl2pPr marL="171398" indent="0" algn="ctr">
              <a:buNone/>
              <a:defRPr sz="1500">
                <a:latin typeface="+mn-lt"/>
              </a:defRPr>
            </a:lvl2pPr>
            <a:lvl3pPr marL="342797" indent="0" algn="ctr">
              <a:buNone/>
              <a:defRPr sz="1500">
                <a:latin typeface="+mn-lt"/>
              </a:defRPr>
            </a:lvl3pPr>
            <a:lvl4pPr marL="514196" indent="0" algn="ctr">
              <a:buNone/>
              <a:defRPr sz="1500">
                <a:latin typeface="+mn-lt"/>
              </a:defRPr>
            </a:lvl4pPr>
            <a:lvl5pPr marL="685595" indent="0" algn="ctr">
              <a:buNone/>
              <a:defRPr sz="1500">
                <a:latin typeface="+mn-lt"/>
              </a:defRPr>
            </a:lvl5pPr>
          </a:lstStyle>
          <a:p>
            <a:r>
              <a:rPr lang="en-NZ" noProof="0" dirty="0"/>
              <a:t>Place photo/content here</a:t>
            </a:r>
          </a:p>
        </p:txBody>
      </p:sp>
      <p:sp>
        <p:nvSpPr>
          <p:cNvPr id="20" name="Content Placeholder 3">
            <a:extLst>
              <a:ext uri="{FF2B5EF4-FFF2-40B4-BE49-F238E27FC236}">
                <a16:creationId xmlns:a16="http://schemas.microsoft.com/office/drawing/2014/main" id="{1E0426E4-D3E5-0341-8DAA-51206CC44758}"/>
              </a:ext>
            </a:extLst>
          </p:cNvPr>
          <p:cNvSpPr>
            <a:spLocks noGrp="1"/>
          </p:cNvSpPr>
          <p:nvPr>
            <p:ph sz="quarter" idx="13" hasCustomPrompt="1"/>
          </p:nvPr>
        </p:nvSpPr>
        <p:spPr>
          <a:xfrm>
            <a:off x="4557713" y="3441700"/>
            <a:ext cx="4146549" cy="1784350"/>
          </a:xfrm>
          <a:prstGeom prst="rect">
            <a:avLst/>
          </a:prstGeom>
        </p:spPr>
        <p:txBody>
          <a:bodyPr/>
          <a:lstStyle>
            <a:lvl1pPr marL="0" indent="0" algn="ctr">
              <a:buNone/>
              <a:defRPr sz="1500">
                <a:solidFill>
                  <a:schemeClr val="bg1"/>
                </a:solidFill>
              </a:defRPr>
            </a:lvl1pPr>
            <a:lvl2pPr marL="171398" indent="0" algn="ctr">
              <a:buNone/>
              <a:defRPr/>
            </a:lvl2pPr>
            <a:lvl3pPr marL="342797" indent="0" algn="ctr">
              <a:buNone/>
              <a:defRPr/>
            </a:lvl3pPr>
            <a:lvl4pPr marL="514196" indent="0" algn="ctr">
              <a:buNone/>
              <a:defRPr/>
            </a:lvl4pPr>
            <a:lvl5pPr marL="685595" indent="0" algn="ctr">
              <a:buNone/>
              <a:defRPr/>
            </a:lvl5pPr>
          </a:lstStyle>
          <a:p>
            <a:r>
              <a:rPr lang="en-NZ" noProof="0" dirty="0"/>
              <a:t>Place photo/content here</a:t>
            </a:r>
          </a:p>
        </p:txBody>
      </p:sp>
      <p:pic>
        <p:nvPicPr>
          <p:cNvPr id="9" name="Picture 8">
            <a:extLst>
              <a:ext uri="{FF2B5EF4-FFF2-40B4-BE49-F238E27FC236}">
                <a16:creationId xmlns:a16="http://schemas.microsoft.com/office/drawing/2014/main" id="{9CF90372-8E99-B24F-922D-05FE5C79E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2411343476"/>
      </p:ext>
    </p:extLst>
  </p:cSld>
  <p:clrMapOvr>
    <a:masterClrMapping/>
  </p:clrMapOvr>
  <p:transition spd="med"/>
  <p:extLst>
    <p:ext uri="{DCECCB84-F9BA-43D5-87BE-67443E8EF086}">
      <p15:sldGuideLst xmlns:p15="http://schemas.microsoft.com/office/powerpoint/2012/main">
        <p15:guide id="9" pos="261" userDrawn="1">
          <p15:clr>
            <a:srgbClr val="FBAE40"/>
          </p15:clr>
        </p15:guide>
        <p15:guide id="10" pos="5491" userDrawn="1">
          <p15:clr>
            <a:srgbClr val="FBAE40"/>
          </p15:clr>
        </p15:guide>
        <p15:guide id="11" orient="horz" pos="714" userDrawn="1">
          <p15:clr>
            <a:srgbClr val="FBAE40"/>
          </p15:clr>
        </p15:guide>
        <p15:guide id="12" orient="horz" pos="1044" userDrawn="1">
          <p15:clr>
            <a:srgbClr val="FBAE40"/>
          </p15:clr>
        </p15:guide>
        <p15:guide id="13" orient="horz" pos="3293" userDrawn="1">
          <p15:clr>
            <a:srgbClr val="FBAE40"/>
          </p15:clr>
        </p15:guide>
        <p15:guide id="14" orient="horz" pos="2168" userDrawn="1">
          <p15:clr>
            <a:srgbClr val="FBAE40"/>
          </p15:clr>
        </p15:guide>
        <p15:guide id="15" pos="287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White. UC Logo Header. Six Content">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userDrawn="1"/>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2" name="Title 3">
            <a:extLst>
              <a:ext uri="{FF2B5EF4-FFF2-40B4-BE49-F238E27FC236}">
                <a16:creationId xmlns:a16="http://schemas.microsoft.com/office/drawing/2014/main" id="{E66692A9-132A-5848-A4F5-F67DD3BB0363}"/>
              </a:ext>
            </a:extLst>
          </p:cNvPr>
          <p:cNvSpPr>
            <a:spLocks noGrp="1"/>
          </p:cNvSpPr>
          <p:nvPr>
            <p:ph type="title" hasCustomPrompt="1"/>
          </p:nvPr>
        </p:nvSpPr>
        <p:spPr>
          <a:xfrm>
            <a:off x="420886" y="27881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sp>
        <p:nvSpPr>
          <p:cNvPr id="23" name="Content Placeholder 2">
            <a:extLst>
              <a:ext uri="{FF2B5EF4-FFF2-40B4-BE49-F238E27FC236}">
                <a16:creationId xmlns:a16="http://schemas.microsoft.com/office/drawing/2014/main" id="{5E0F44A9-E41B-C542-BC05-40935BF148B6}"/>
              </a:ext>
            </a:extLst>
          </p:cNvPr>
          <p:cNvSpPr>
            <a:spLocks noGrp="1"/>
          </p:cNvSpPr>
          <p:nvPr>
            <p:ph sz="quarter" idx="25" hasCustomPrompt="1"/>
          </p:nvPr>
        </p:nvSpPr>
        <p:spPr>
          <a:xfrm>
            <a:off x="418185" y="1657350"/>
            <a:ext cx="2785390" cy="1784350"/>
          </a:xfrm>
          <a:prstGeom prst="rect">
            <a:avLst/>
          </a:prstGeom>
        </p:spPr>
        <p:txBody>
          <a:bodyPr/>
          <a:lstStyle>
            <a:lvl1pPr marL="0" indent="0" algn="ctr">
              <a:buNone/>
              <a:defRPr sz="1500">
                <a:solidFill>
                  <a:schemeClr val="bg1"/>
                </a:solidFill>
                <a:latin typeface="+mn-lt"/>
              </a:defRPr>
            </a:lvl1pPr>
          </a:lstStyle>
          <a:p>
            <a:r>
              <a:rPr lang="en-NZ" noProof="0" dirty="0"/>
              <a:t>Place photo here</a:t>
            </a:r>
          </a:p>
        </p:txBody>
      </p:sp>
      <p:sp>
        <p:nvSpPr>
          <p:cNvPr id="25" name="Content Placeholder 2">
            <a:extLst>
              <a:ext uri="{FF2B5EF4-FFF2-40B4-BE49-F238E27FC236}">
                <a16:creationId xmlns:a16="http://schemas.microsoft.com/office/drawing/2014/main" id="{083FFB1C-B799-F947-99C1-E8C929D8A0D2}"/>
              </a:ext>
            </a:extLst>
          </p:cNvPr>
          <p:cNvSpPr>
            <a:spLocks noGrp="1"/>
          </p:cNvSpPr>
          <p:nvPr>
            <p:ph sz="quarter" idx="27" hasCustomPrompt="1"/>
          </p:nvPr>
        </p:nvSpPr>
        <p:spPr>
          <a:xfrm>
            <a:off x="3207422" y="1669558"/>
            <a:ext cx="2733003" cy="1772142"/>
          </a:xfrm>
          <a:prstGeom prst="rect">
            <a:avLst/>
          </a:prstGeom>
        </p:spPr>
        <p:txBody>
          <a:bodyPr/>
          <a:lstStyle>
            <a:lvl1pPr marL="0" indent="0" algn="ctr">
              <a:buNone/>
              <a:defRPr sz="1500">
                <a:solidFill>
                  <a:schemeClr val="bg1"/>
                </a:solidFill>
                <a:latin typeface="+mn-lt"/>
              </a:defRPr>
            </a:lvl1pPr>
          </a:lstStyle>
          <a:p>
            <a:r>
              <a:rPr lang="en-NZ" noProof="0" dirty="0"/>
              <a:t>Place photo here</a:t>
            </a:r>
          </a:p>
        </p:txBody>
      </p:sp>
      <p:sp>
        <p:nvSpPr>
          <p:cNvPr id="32" name="Content Placeholder 2">
            <a:extLst>
              <a:ext uri="{FF2B5EF4-FFF2-40B4-BE49-F238E27FC236}">
                <a16:creationId xmlns:a16="http://schemas.microsoft.com/office/drawing/2014/main" id="{13F4D0E4-32FD-C141-BE0A-6B3602D394A9}"/>
              </a:ext>
            </a:extLst>
          </p:cNvPr>
          <p:cNvSpPr>
            <a:spLocks noGrp="1"/>
          </p:cNvSpPr>
          <p:nvPr>
            <p:ph sz="quarter" idx="28" hasCustomPrompt="1"/>
          </p:nvPr>
        </p:nvSpPr>
        <p:spPr>
          <a:xfrm>
            <a:off x="5940425" y="1663454"/>
            <a:ext cx="2776538" cy="1772142"/>
          </a:xfrm>
          <a:prstGeom prst="rect">
            <a:avLst/>
          </a:prstGeom>
        </p:spPr>
        <p:txBody>
          <a:bodyPr/>
          <a:lstStyle>
            <a:lvl1pPr marL="0" indent="0" algn="ctr">
              <a:buNone/>
              <a:defRPr sz="1500">
                <a:solidFill>
                  <a:schemeClr val="bg1"/>
                </a:solidFill>
                <a:latin typeface="+mn-lt"/>
              </a:defRPr>
            </a:lvl1pPr>
          </a:lstStyle>
          <a:p>
            <a:r>
              <a:rPr lang="en-NZ" noProof="0" dirty="0"/>
              <a:t>Place photo here</a:t>
            </a:r>
          </a:p>
        </p:txBody>
      </p:sp>
      <p:sp>
        <p:nvSpPr>
          <p:cNvPr id="33" name="Content Placeholder 2">
            <a:extLst>
              <a:ext uri="{FF2B5EF4-FFF2-40B4-BE49-F238E27FC236}">
                <a16:creationId xmlns:a16="http://schemas.microsoft.com/office/drawing/2014/main" id="{11387BBF-ADC2-6F41-AE9C-121C1774E52A}"/>
              </a:ext>
            </a:extLst>
          </p:cNvPr>
          <p:cNvSpPr>
            <a:spLocks noGrp="1"/>
          </p:cNvSpPr>
          <p:nvPr>
            <p:ph sz="quarter" idx="29" hasCustomPrompt="1"/>
          </p:nvPr>
        </p:nvSpPr>
        <p:spPr>
          <a:xfrm>
            <a:off x="414338" y="3435596"/>
            <a:ext cx="2785390" cy="1784350"/>
          </a:xfrm>
          <a:prstGeom prst="rect">
            <a:avLst/>
          </a:prstGeom>
        </p:spPr>
        <p:txBody>
          <a:bodyPr/>
          <a:lstStyle>
            <a:lvl1pPr marL="0" indent="0" algn="ctr">
              <a:buNone/>
              <a:defRPr sz="1500">
                <a:solidFill>
                  <a:schemeClr val="bg1"/>
                </a:solidFill>
                <a:latin typeface="+mn-lt"/>
              </a:defRPr>
            </a:lvl1pPr>
          </a:lstStyle>
          <a:p>
            <a:r>
              <a:rPr lang="en-NZ" noProof="0" dirty="0"/>
              <a:t>Place photo here</a:t>
            </a:r>
          </a:p>
        </p:txBody>
      </p:sp>
      <p:sp>
        <p:nvSpPr>
          <p:cNvPr id="34" name="Content Placeholder 2">
            <a:extLst>
              <a:ext uri="{FF2B5EF4-FFF2-40B4-BE49-F238E27FC236}">
                <a16:creationId xmlns:a16="http://schemas.microsoft.com/office/drawing/2014/main" id="{9208B7A3-5EBA-5541-8FCD-BD9794587E3E}"/>
              </a:ext>
            </a:extLst>
          </p:cNvPr>
          <p:cNvSpPr>
            <a:spLocks noGrp="1"/>
          </p:cNvSpPr>
          <p:nvPr>
            <p:ph sz="quarter" idx="30" hasCustomPrompt="1"/>
          </p:nvPr>
        </p:nvSpPr>
        <p:spPr>
          <a:xfrm>
            <a:off x="3207422" y="3435596"/>
            <a:ext cx="2733003" cy="1784350"/>
          </a:xfrm>
          <a:prstGeom prst="rect">
            <a:avLst/>
          </a:prstGeom>
        </p:spPr>
        <p:txBody>
          <a:bodyPr/>
          <a:lstStyle>
            <a:lvl1pPr marL="0" indent="0" algn="ctr">
              <a:buNone/>
              <a:defRPr sz="1500">
                <a:solidFill>
                  <a:schemeClr val="bg1"/>
                </a:solidFill>
                <a:latin typeface="+mn-lt"/>
              </a:defRPr>
            </a:lvl1pPr>
          </a:lstStyle>
          <a:p>
            <a:r>
              <a:rPr lang="en-NZ" noProof="0" dirty="0"/>
              <a:t>Place photo here</a:t>
            </a:r>
          </a:p>
        </p:txBody>
      </p:sp>
      <p:sp>
        <p:nvSpPr>
          <p:cNvPr id="35" name="Content Placeholder 2">
            <a:extLst>
              <a:ext uri="{FF2B5EF4-FFF2-40B4-BE49-F238E27FC236}">
                <a16:creationId xmlns:a16="http://schemas.microsoft.com/office/drawing/2014/main" id="{3DBF9C30-8559-0F45-820C-1E4ACC66AB49}"/>
              </a:ext>
            </a:extLst>
          </p:cNvPr>
          <p:cNvSpPr>
            <a:spLocks noGrp="1"/>
          </p:cNvSpPr>
          <p:nvPr>
            <p:ph sz="quarter" idx="31" hasCustomPrompt="1"/>
          </p:nvPr>
        </p:nvSpPr>
        <p:spPr>
          <a:xfrm>
            <a:off x="5948119" y="3443288"/>
            <a:ext cx="2768844" cy="1784350"/>
          </a:xfrm>
          <a:prstGeom prst="rect">
            <a:avLst/>
          </a:prstGeom>
        </p:spPr>
        <p:txBody>
          <a:bodyPr/>
          <a:lstStyle>
            <a:lvl1pPr marL="0" indent="0" algn="ctr">
              <a:buNone/>
              <a:defRPr sz="1500">
                <a:solidFill>
                  <a:schemeClr val="bg1"/>
                </a:solidFill>
                <a:latin typeface="+mn-lt"/>
              </a:defRPr>
            </a:lvl1pPr>
          </a:lstStyle>
          <a:p>
            <a:r>
              <a:rPr lang="en-NZ" noProof="0" dirty="0"/>
              <a:t>Place photo here</a:t>
            </a:r>
          </a:p>
        </p:txBody>
      </p:sp>
      <p:pic>
        <p:nvPicPr>
          <p:cNvPr id="13" name="Picture 12">
            <a:extLst>
              <a:ext uri="{FF2B5EF4-FFF2-40B4-BE49-F238E27FC236}">
                <a16:creationId xmlns:a16="http://schemas.microsoft.com/office/drawing/2014/main" id="{9E32C1DD-9B64-DC4F-85C3-2D25CAD9C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spTree>
    <p:extLst>
      <p:ext uri="{BB962C8B-B14F-4D97-AF65-F5344CB8AC3E}">
        <p14:creationId xmlns:p14="http://schemas.microsoft.com/office/powerpoint/2010/main" val="2906107817"/>
      </p:ext>
    </p:extLst>
  </p:cSld>
  <p:clrMapOvr>
    <a:masterClrMapping/>
  </p:clrMapOvr>
  <p:transition spd="med"/>
  <p:extLst>
    <p:ext uri="{DCECCB84-F9BA-43D5-87BE-67443E8EF086}">
      <p15:sldGuideLst xmlns:p15="http://schemas.microsoft.com/office/powerpoint/2012/main">
        <p15:guide id="10" pos="261" userDrawn="1">
          <p15:clr>
            <a:srgbClr val="FBAE40"/>
          </p15:clr>
        </p15:guide>
        <p15:guide id="11" pos="5491" userDrawn="1">
          <p15:clr>
            <a:srgbClr val="FBAE40"/>
          </p15:clr>
        </p15:guide>
        <p15:guide id="12" orient="horz" pos="714" userDrawn="1">
          <p15:clr>
            <a:srgbClr val="FBAE40"/>
          </p15:clr>
        </p15:guide>
        <p15:guide id="13" orient="horz" pos="1044" userDrawn="1">
          <p15:clr>
            <a:srgbClr val="FBAE40"/>
          </p15:clr>
        </p15:guide>
        <p15:guide id="14" orient="horz" pos="3293" userDrawn="1">
          <p15:clr>
            <a:srgbClr val="FBAE40"/>
          </p15:clr>
        </p15:guide>
        <p15:guide id="15" orient="horz" pos="2168" userDrawn="1">
          <p15:clr>
            <a:srgbClr val="FBAE40"/>
          </p15:clr>
        </p15:guide>
        <p15:guide id="16" pos="2018" userDrawn="1">
          <p15:clr>
            <a:srgbClr val="FBAE40"/>
          </p15:clr>
        </p15:guide>
        <p15:guide id="17" pos="374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y. UC Logo Footer. 1 Col">
    <p:bg>
      <p:bgPr>
        <a:solidFill>
          <a:schemeClr val="bg2"/>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2E39018-2F00-694D-A1EE-CA87E5E05789}"/>
              </a:ext>
            </a:extLst>
          </p:cNvPr>
          <p:cNvSpPr>
            <a:spLocks noGrp="1"/>
          </p:cNvSpPr>
          <p:nvPr>
            <p:ph type="body" sz="quarter" idx="14" hasCustomPrompt="1"/>
          </p:nvPr>
        </p:nvSpPr>
        <p:spPr>
          <a:xfrm>
            <a:off x="413744" y="427303"/>
            <a:ext cx="8290917" cy="3720041"/>
          </a:xfrm>
          <a:prstGeom prst="rect">
            <a:avLst/>
          </a:prstGeom>
        </p:spPr>
        <p:txBody>
          <a:bodyPr lIns="0" tIns="0" rIns="0" bIns="0"/>
          <a:lstStyle>
            <a:lvl1pPr marL="0" indent="0">
              <a:buNone/>
              <a:defRPr sz="1575" b="0" i="0">
                <a:solidFill>
                  <a:schemeClr val="tx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7" name="Title 3">
            <a:extLst>
              <a:ext uri="{FF2B5EF4-FFF2-40B4-BE49-F238E27FC236}">
                <a16:creationId xmlns:a16="http://schemas.microsoft.com/office/drawing/2014/main" id="{59F9710E-2418-8A40-9E13-65F068806031}"/>
              </a:ext>
            </a:extLst>
          </p:cNvPr>
          <p:cNvSpPr>
            <a:spLocks noGrp="1"/>
          </p:cNvSpPr>
          <p:nvPr>
            <p:ph type="title" hasCustomPrompt="1"/>
          </p:nvPr>
        </p:nvSpPr>
        <p:spPr>
          <a:xfrm>
            <a:off x="418715" y="4602298"/>
            <a:ext cx="7072908" cy="769802"/>
          </a:xfrm>
          <a:prstGeom prst="rect">
            <a:avLst/>
          </a:prstGeom>
        </p:spPr>
        <p:txBody>
          <a:bodyPr lIns="0" tIns="0" rIns="0" bIns="0" anchor="t"/>
          <a:lstStyle>
            <a:lvl1pPr>
              <a:defRPr sz="2624" b="0">
                <a:solidFill>
                  <a:schemeClr val="tx1"/>
                </a:solidFill>
              </a:defRPr>
            </a:lvl1pPr>
          </a:lstStyle>
          <a:p>
            <a:r>
              <a:rPr lang="en-NZ" noProof="0" dirty="0"/>
              <a:t>Heading</a:t>
            </a:r>
          </a:p>
        </p:txBody>
      </p:sp>
      <p:pic>
        <p:nvPicPr>
          <p:cNvPr id="10" name="Picture 9">
            <a:extLst>
              <a:ext uri="{FF2B5EF4-FFF2-40B4-BE49-F238E27FC236}">
                <a16:creationId xmlns:a16="http://schemas.microsoft.com/office/drawing/2014/main" id="{E35E135D-DE2E-1547-A679-203D233A1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523" y="4571818"/>
            <a:ext cx="1034618" cy="790971"/>
          </a:xfrm>
          <a:prstGeom prst="rect">
            <a:avLst/>
          </a:prstGeom>
        </p:spPr>
      </p:pic>
      <p:sp>
        <p:nvSpPr>
          <p:cNvPr id="12" name="Straight Connector 1">
            <a:extLst>
              <a:ext uri="{FF2B5EF4-FFF2-40B4-BE49-F238E27FC236}">
                <a16:creationId xmlns:a16="http://schemas.microsoft.com/office/drawing/2014/main" id="{0D500784-5DEA-084D-8907-05551F6626D0}"/>
              </a:ext>
            </a:extLst>
          </p:cNvPr>
          <p:cNvSpPr/>
          <p:nvPr userDrawn="1"/>
        </p:nvSpPr>
        <p:spPr>
          <a:xfrm>
            <a:off x="418715" y="4319589"/>
            <a:ext cx="8306570" cy="0"/>
          </a:xfrm>
          <a:prstGeom prst="line">
            <a:avLst/>
          </a:prstGeom>
          <a:ln w="12700">
            <a:solidFill>
              <a:schemeClr val="tx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Tree>
    <p:extLst>
      <p:ext uri="{BB962C8B-B14F-4D97-AF65-F5344CB8AC3E}">
        <p14:creationId xmlns:p14="http://schemas.microsoft.com/office/powerpoint/2010/main" val="4059984809"/>
      </p:ext>
    </p:extLst>
  </p:cSld>
  <p:clrMapOvr>
    <a:masterClrMapping/>
  </p:clrMapOvr>
  <p:transition spd="med"/>
  <p:extLst>
    <p:ext uri="{DCECCB84-F9BA-43D5-87BE-67443E8EF086}">
      <p15:sldGuideLst xmlns:p15="http://schemas.microsoft.com/office/powerpoint/2012/main">
        <p15:guide id="6" pos="261">
          <p15:clr>
            <a:srgbClr val="FBAE40"/>
          </p15:clr>
        </p15:guide>
        <p15:guide id="7" pos="5491">
          <p15:clr>
            <a:srgbClr val="FBAE40"/>
          </p15:clr>
        </p15:guide>
        <p15:guide id="8" orient="horz" pos="269">
          <p15:clr>
            <a:srgbClr val="FBAE40"/>
          </p15:clr>
        </p15:guide>
        <p15:guide id="9" orient="horz" pos="2612">
          <p15:clr>
            <a:srgbClr val="FBAE40"/>
          </p15:clr>
        </p15:guide>
        <p15:guide id="10" orient="horz" pos="3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White. UC Logo Right">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E9F2DF6-31F8-5E46-8AE4-034972D6C788}"/>
              </a:ext>
            </a:extLst>
          </p:cNvPr>
          <p:cNvSpPr>
            <a:spLocks noGrp="1"/>
          </p:cNvSpPr>
          <p:nvPr>
            <p:ph type="body" sz="quarter" idx="10" hasCustomPrompt="1"/>
          </p:nvPr>
        </p:nvSpPr>
        <p:spPr>
          <a:xfrm>
            <a:off x="2560567" y="709071"/>
            <a:ext cx="5791271" cy="554965"/>
          </a:xfrm>
          <a:prstGeom prst="rect">
            <a:avLst/>
          </a:prstGeom>
          <a:noFill/>
        </p:spPr>
        <p:txBody>
          <a:bodyPr lIns="0" tIns="0" rIns="0" bIns="0"/>
          <a:lstStyle>
            <a:lvl1pPr marL="0" indent="0">
              <a:buNone/>
              <a:defRPr sz="2624">
                <a:solidFill>
                  <a:schemeClr val="accent5"/>
                </a:solidFill>
                <a:latin typeface="Georgia" panose="02040502050405020303" pitchFamily="18" charset="0"/>
              </a:defRPr>
            </a:lvl1pPr>
            <a:lvl2pPr marL="171399" indent="0">
              <a:buNone/>
              <a:defRPr>
                <a:latin typeface="Georgia" panose="02040502050405020303" pitchFamily="18" charset="0"/>
              </a:defRPr>
            </a:lvl2pPr>
            <a:lvl3pPr marL="342797" indent="0">
              <a:buNone/>
              <a:defRPr>
                <a:latin typeface="Georgia" panose="02040502050405020303" pitchFamily="18" charset="0"/>
              </a:defRPr>
            </a:lvl3pPr>
            <a:lvl4pPr marL="514196" indent="0">
              <a:buNone/>
              <a:defRPr>
                <a:latin typeface="Georgia" panose="02040502050405020303" pitchFamily="18" charset="0"/>
              </a:defRPr>
            </a:lvl4pPr>
            <a:lvl5pPr marL="685594" indent="0">
              <a:buNone/>
              <a:defRPr>
                <a:latin typeface="Georgia" panose="02040502050405020303" pitchFamily="18" charset="0"/>
              </a:defRPr>
            </a:lvl5pPr>
          </a:lstStyle>
          <a:p>
            <a:r>
              <a:rPr lang="en-NZ" noProof="0" dirty="0"/>
              <a:t>Intro…October Meeting</a:t>
            </a:r>
          </a:p>
        </p:txBody>
      </p:sp>
      <p:sp>
        <p:nvSpPr>
          <p:cNvPr id="8" name="Title 13">
            <a:extLst>
              <a:ext uri="{FF2B5EF4-FFF2-40B4-BE49-F238E27FC236}">
                <a16:creationId xmlns:a16="http://schemas.microsoft.com/office/drawing/2014/main" id="{D529C639-94C8-7745-9B94-2F14AC09ACE9}"/>
              </a:ext>
            </a:extLst>
          </p:cNvPr>
          <p:cNvSpPr>
            <a:spLocks noGrp="1"/>
          </p:cNvSpPr>
          <p:nvPr>
            <p:ph type="title" hasCustomPrompt="1"/>
          </p:nvPr>
        </p:nvSpPr>
        <p:spPr>
          <a:xfrm>
            <a:off x="2546747" y="1612844"/>
            <a:ext cx="5805091" cy="3583659"/>
          </a:xfrm>
          <a:prstGeom prst="rect">
            <a:avLst/>
          </a:prstGeom>
        </p:spPr>
        <p:txBody>
          <a:bodyPr lIns="0" tIns="0" rIns="0" bIns="0"/>
          <a:lstStyle>
            <a:lvl1pPr>
              <a:defRPr sz="5248" spc="-56">
                <a:solidFill>
                  <a:schemeClr val="accent5"/>
                </a:solidFill>
              </a:defRPr>
            </a:lvl1pPr>
          </a:lstStyle>
          <a:p>
            <a:r>
              <a:rPr lang="en-NZ" noProof="0" dirty="0"/>
              <a:t>Heading here</a:t>
            </a:r>
          </a:p>
        </p:txBody>
      </p:sp>
      <p:pic>
        <p:nvPicPr>
          <p:cNvPr id="6" name="Picture 5">
            <a:extLst>
              <a:ext uri="{FF2B5EF4-FFF2-40B4-BE49-F238E27FC236}">
                <a16:creationId xmlns:a16="http://schemas.microsoft.com/office/drawing/2014/main" id="{5333C2E6-D5E1-9148-9934-ABF0E473E181}"/>
              </a:ext>
            </a:extLst>
          </p:cNvPr>
          <p:cNvPicPr>
            <a:picLocks noChangeAspect="1"/>
          </p:cNvPicPr>
          <p:nvPr/>
        </p:nvPicPr>
        <p:blipFill>
          <a:blip r:embed="rId2"/>
          <a:stretch>
            <a:fillRect/>
          </a:stretch>
        </p:blipFill>
        <p:spPr>
          <a:xfrm>
            <a:off x="7250623" y="4153315"/>
            <a:ext cx="1292694" cy="995063"/>
          </a:xfrm>
          <a:prstGeom prst="rect">
            <a:avLst/>
          </a:prstGeom>
        </p:spPr>
      </p:pic>
      <p:pic>
        <p:nvPicPr>
          <p:cNvPr id="10" name="Picture 9">
            <a:extLst>
              <a:ext uri="{FF2B5EF4-FFF2-40B4-BE49-F238E27FC236}">
                <a16:creationId xmlns:a16="http://schemas.microsoft.com/office/drawing/2014/main" id="{0A779BA1-C75D-4B4F-A6CD-52C56B28E051}"/>
              </a:ext>
            </a:extLst>
          </p:cNvPr>
          <p:cNvPicPr>
            <a:picLocks noChangeAspect="1"/>
          </p:cNvPicPr>
          <p:nvPr userDrawn="1"/>
        </p:nvPicPr>
        <p:blipFill>
          <a:blip r:embed="rId2"/>
          <a:stretch>
            <a:fillRect/>
          </a:stretch>
        </p:blipFill>
        <p:spPr>
          <a:xfrm>
            <a:off x="7250623" y="4153315"/>
            <a:ext cx="1292694" cy="995063"/>
          </a:xfrm>
          <a:prstGeom prst="rect">
            <a:avLst/>
          </a:prstGeom>
        </p:spPr>
      </p:pic>
      <p:pic>
        <p:nvPicPr>
          <p:cNvPr id="4" name="Picture 3">
            <a:extLst>
              <a:ext uri="{FF2B5EF4-FFF2-40B4-BE49-F238E27FC236}">
                <a16:creationId xmlns:a16="http://schemas.microsoft.com/office/drawing/2014/main" id="{0CD1D5FE-2F9C-3347-87A2-F991DCD18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06574" cy="5715000"/>
          </a:xfrm>
          <a:prstGeom prst="rect">
            <a:avLst/>
          </a:prstGeom>
        </p:spPr>
      </p:pic>
    </p:spTree>
    <p:extLst>
      <p:ext uri="{BB962C8B-B14F-4D97-AF65-F5344CB8AC3E}">
        <p14:creationId xmlns:p14="http://schemas.microsoft.com/office/powerpoint/2010/main" val="107888338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7" pos="1604" userDrawn="1">
          <p15:clr>
            <a:srgbClr val="FBAE40"/>
          </p15:clr>
        </p15:guide>
        <p15:guide id="8" orient="horz" pos="647" userDrawn="1">
          <p15:clr>
            <a:srgbClr val="FBAE40"/>
          </p15:clr>
        </p15:guide>
        <p15:guide id="9" orient="horz" pos="1422" userDrawn="1">
          <p15:clr>
            <a:srgbClr val="FBAE40"/>
          </p15:clr>
        </p15:guide>
        <p15:guide id="10" orient="horz" pos="1800" userDrawn="1">
          <p15:clr>
            <a:srgbClr val="FBAE40"/>
          </p15:clr>
        </p15:guide>
        <p15:guide id="11" pos="5261" userDrawn="1">
          <p15:clr>
            <a:srgbClr val="FBAE40"/>
          </p15:clr>
        </p15:guide>
        <p15:guide id="12" pos="10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ey. UC Small Logo Footer with Content">
    <p:bg>
      <p:bgPr>
        <a:solidFill>
          <a:schemeClr val="bg2"/>
        </a:solidFill>
        <a:effectLst/>
      </p:bgPr>
    </p:bg>
    <p:spTree>
      <p:nvGrpSpPr>
        <p:cNvPr id="1" name=""/>
        <p:cNvGrpSpPr/>
        <p:nvPr/>
      </p:nvGrpSpPr>
      <p:grpSpPr>
        <a:xfrm>
          <a:off x="0" y="0"/>
          <a:ext cx="0" cy="0"/>
          <a:chOff x="0" y="0"/>
          <a:chExt cx="0" cy="0"/>
        </a:xfrm>
      </p:grpSpPr>
      <p:sp>
        <p:nvSpPr>
          <p:cNvPr id="127" name="Straight Connector 1"/>
          <p:cNvSpPr/>
          <p:nvPr userDrawn="1"/>
        </p:nvSpPr>
        <p:spPr>
          <a:xfrm>
            <a:off x="4787147" y="4831821"/>
            <a:ext cx="3939925" cy="0"/>
          </a:xfrm>
          <a:prstGeom prst="line">
            <a:avLst/>
          </a:prstGeom>
          <a:ln w="12700">
            <a:solidFill>
              <a:schemeClr val="tx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5" name="Picture Placeholder 2">
            <a:extLst>
              <a:ext uri="{FF2B5EF4-FFF2-40B4-BE49-F238E27FC236}">
                <a16:creationId xmlns:a16="http://schemas.microsoft.com/office/drawing/2014/main" id="{4F49C3CD-DEF4-4547-8F43-06FA5F6E4C1C}"/>
              </a:ext>
            </a:extLst>
          </p:cNvPr>
          <p:cNvSpPr>
            <a:spLocks noGrp="1"/>
          </p:cNvSpPr>
          <p:nvPr>
            <p:ph type="pic" sz="quarter" idx="10" hasCustomPrompt="1"/>
          </p:nvPr>
        </p:nvSpPr>
        <p:spPr>
          <a:xfrm>
            <a:off x="1" y="0"/>
            <a:ext cx="4374357" cy="5715000"/>
          </a:xfrm>
          <a:prstGeom prst="rect">
            <a:avLst/>
          </a:prstGeom>
        </p:spPr>
        <p:txBody>
          <a:bodyPr anchor="t"/>
          <a:lstStyle>
            <a:lvl1pPr marL="0" indent="0" algn="ctr">
              <a:buNone/>
              <a:defRPr sz="1500" b="0" i="0">
                <a:solidFill>
                  <a:schemeClr val="tx1"/>
                </a:solidFill>
                <a:latin typeface="Calibri" panose="020F0502020204030204" pitchFamily="34" charset="0"/>
                <a:cs typeface="Calibri" panose="020F0502020204030204" pitchFamily="34" charset="0"/>
              </a:defRPr>
            </a:lvl1pPr>
          </a:lstStyle>
          <a:p>
            <a:r>
              <a:rPr lang="en-NZ" noProof="0" dirty="0"/>
              <a:t>Place photo here</a:t>
            </a:r>
          </a:p>
        </p:txBody>
      </p:sp>
      <p:sp>
        <p:nvSpPr>
          <p:cNvPr id="7" name="Text Placeholder 18">
            <a:extLst>
              <a:ext uri="{FF2B5EF4-FFF2-40B4-BE49-F238E27FC236}">
                <a16:creationId xmlns:a16="http://schemas.microsoft.com/office/drawing/2014/main" id="{97383FC9-3C25-0E41-B26A-964FA7E96848}"/>
              </a:ext>
            </a:extLst>
          </p:cNvPr>
          <p:cNvSpPr>
            <a:spLocks noGrp="1"/>
          </p:cNvSpPr>
          <p:nvPr>
            <p:ph type="body" sz="quarter" idx="12" hasCustomPrompt="1"/>
          </p:nvPr>
        </p:nvSpPr>
        <p:spPr>
          <a:xfrm>
            <a:off x="4793805" y="1592516"/>
            <a:ext cx="3949082" cy="2925124"/>
          </a:xfrm>
          <a:prstGeom prst="rect">
            <a:avLst/>
          </a:prstGeom>
        </p:spPr>
        <p:txBody>
          <a:bodyPr wrap="square" lIns="0" tIns="0" rIns="0" bIns="0" numCol="1" spcCol="720000">
            <a:noAutofit/>
          </a:bodyPr>
          <a:lstStyle>
            <a:lvl1pPr marL="0" marR="0" indent="0" algn="l" defTabSz="171399" rtl="0" eaLnBrk="1" fontAlgn="auto" latinLnBrk="0" hangingPunct="1">
              <a:lnSpc>
                <a:spcPct val="100000"/>
              </a:lnSpc>
              <a:spcBef>
                <a:spcPts val="0"/>
              </a:spcBef>
              <a:spcAft>
                <a:spcPts val="0"/>
              </a:spcAft>
              <a:buClr>
                <a:srgbClr val="000000"/>
              </a:buClr>
              <a:buSzPct val="100000"/>
              <a:buFont typeface="Arial"/>
              <a:buNone/>
              <a:tabLst/>
              <a:defRPr sz="1500" b="0" i="0" spc="0">
                <a:solidFill>
                  <a:schemeClr val="tx1"/>
                </a:solidFill>
                <a:latin typeface="Calibri" panose="020F0502020204030204" pitchFamily="34" charset="0"/>
                <a:cs typeface="Calibri" panose="020F0502020204030204" pitchFamily="34" charset="0"/>
              </a:defRPr>
            </a:lvl1pPr>
          </a:lstStyle>
          <a:p>
            <a:pPr marL="0" marR="0" lvl="0" indent="0" algn="l" defTabSz="171399" rtl="0" eaLnBrk="1" fontAlgn="auto" latinLnBrk="0" hangingPunct="1">
              <a:lnSpc>
                <a:spcPct val="100000"/>
              </a:lnSpc>
              <a:spcBef>
                <a:spcPts val="0"/>
              </a:spcBef>
              <a:spcAft>
                <a:spcPts val="0"/>
              </a:spcAft>
              <a:buClr>
                <a:srgbClr val="000000"/>
              </a:buClr>
              <a:buSzPct val="100000"/>
              <a:buFont typeface="Arial"/>
              <a:buNone/>
              <a:tabLst/>
              <a:defRPr/>
            </a:pPr>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marL="0" marR="0" lvl="0" indent="0" algn="l" defTabSz="171399" rtl="0" eaLnBrk="1" fontAlgn="auto" latinLnBrk="0" hangingPunct="1">
              <a:lnSpc>
                <a:spcPct val="100000"/>
              </a:lnSpc>
              <a:spcBef>
                <a:spcPts val="0"/>
              </a:spcBef>
              <a:spcAft>
                <a:spcPts val="0"/>
              </a:spcAft>
              <a:buClr>
                <a:srgbClr val="000000"/>
              </a:buClr>
              <a:buSzPct val="100000"/>
              <a:buFont typeface="Arial"/>
              <a:buNone/>
              <a:tabLst/>
              <a:defRPr/>
            </a:pPr>
            <a:endParaRPr lang="en-NZ" noProof="0" dirty="0"/>
          </a:p>
        </p:txBody>
      </p:sp>
      <p:sp>
        <p:nvSpPr>
          <p:cNvPr id="10" name="Title 3">
            <a:extLst>
              <a:ext uri="{FF2B5EF4-FFF2-40B4-BE49-F238E27FC236}">
                <a16:creationId xmlns:a16="http://schemas.microsoft.com/office/drawing/2014/main" id="{AE31DE00-C86A-C142-A41C-C979ADC746C5}"/>
              </a:ext>
            </a:extLst>
          </p:cNvPr>
          <p:cNvSpPr>
            <a:spLocks noGrp="1"/>
          </p:cNvSpPr>
          <p:nvPr>
            <p:ph type="title" hasCustomPrompt="1"/>
          </p:nvPr>
        </p:nvSpPr>
        <p:spPr>
          <a:xfrm>
            <a:off x="4787146" y="282101"/>
            <a:ext cx="3970332" cy="932939"/>
          </a:xfrm>
          <a:prstGeom prst="rect">
            <a:avLst/>
          </a:prstGeom>
        </p:spPr>
        <p:txBody>
          <a:bodyPr lIns="0" tIns="0" rIns="0" bIns="0" anchor="b"/>
          <a:lstStyle>
            <a:lvl1pPr>
              <a:defRPr sz="2624" b="0">
                <a:solidFill>
                  <a:schemeClr val="tx1"/>
                </a:solidFill>
              </a:defRPr>
            </a:lvl1pPr>
          </a:lstStyle>
          <a:p>
            <a:r>
              <a:rPr lang="en-NZ" noProof="0" dirty="0"/>
              <a:t>Heading</a:t>
            </a:r>
          </a:p>
        </p:txBody>
      </p:sp>
      <p:pic>
        <p:nvPicPr>
          <p:cNvPr id="8" name="Picture 7">
            <a:extLst>
              <a:ext uri="{FF2B5EF4-FFF2-40B4-BE49-F238E27FC236}">
                <a16:creationId xmlns:a16="http://schemas.microsoft.com/office/drawing/2014/main" id="{03DFCF91-63E1-1F4D-885F-1F163D066E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1773" y="5064690"/>
            <a:ext cx="1833279" cy="317768"/>
          </a:xfrm>
          <a:prstGeom prst="rect">
            <a:avLst/>
          </a:prstGeom>
        </p:spPr>
      </p:pic>
    </p:spTree>
    <p:extLst>
      <p:ext uri="{BB962C8B-B14F-4D97-AF65-F5344CB8AC3E}">
        <p14:creationId xmlns:p14="http://schemas.microsoft.com/office/powerpoint/2010/main" val="1512492678"/>
      </p:ext>
    </p:extLst>
  </p:cSld>
  <p:clrMapOvr>
    <a:masterClrMapping/>
  </p:clrMapOvr>
  <p:transition spd="med"/>
  <p:extLst>
    <p:ext uri="{DCECCB84-F9BA-43D5-87BE-67443E8EF086}">
      <p15:sldGuideLst xmlns:p15="http://schemas.microsoft.com/office/powerpoint/2012/main">
        <p15:guide id="7" pos="5499" userDrawn="1">
          <p15:clr>
            <a:srgbClr val="FBAE40"/>
          </p15:clr>
        </p15:guide>
        <p15:guide id="8" pos="3016" userDrawn="1">
          <p15:clr>
            <a:srgbClr val="FBAE40"/>
          </p15:clr>
        </p15:guide>
        <p15:guide id="9" pos="2753" userDrawn="1">
          <p15:clr>
            <a:srgbClr val="FBAE40"/>
          </p15:clr>
        </p15:guide>
        <p15:guide id="10" orient="horz" pos="997" userDrawn="1">
          <p15:clr>
            <a:srgbClr val="FBAE40"/>
          </p15:clr>
        </p15:guide>
        <p15:guide id="11" orient="horz" pos="2849" userDrawn="1">
          <p15:clr>
            <a:srgbClr val="FBAE40"/>
          </p15:clr>
        </p15:guide>
        <p15:guide id="12" orient="horz" pos="71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White. UC Small Logo Footer with 2 Content">
    <p:bg>
      <p:bgPr>
        <a:solidFill>
          <a:schemeClr val="tx1"/>
        </a:solidFill>
        <a:effectLst/>
      </p:bgPr>
    </p:bg>
    <p:spTree>
      <p:nvGrpSpPr>
        <p:cNvPr id="1" name=""/>
        <p:cNvGrpSpPr/>
        <p:nvPr/>
      </p:nvGrpSpPr>
      <p:grpSpPr>
        <a:xfrm>
          <a:off x="0" y="0"/>
          <a:ext cx="0" cy="0"/>
          <a:chOff x="0" y="0"/>
          <a:chExt cx="0" cy="0"/>
        </a:xfrm>
      </p:grpSpPr>
      <p:sp>
        <p:nvSpPr>
          <p:cNvPr id="136" name="Straight Connector 1"/>
          <p:cNvSpPr/>
          <p:nvPr userDrawn="1"/>
        </p:nvSpPr>
        <p:spPr>
          <a:xfrm>
            <a:off x="4773227" y="4821238"/>
            <a:ext cx="3949082"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18">
            <a:extLst>
              <a:ext uri="{FF2B5EF4-FFF2-40B4-BE49-F238E27FC236}">
                <a16:creationId xmlns:a16="http://schemas.microsoft.com/office/drawing/2014/main" id="{5CA715C8-9FD1-8B44-A357-1231275B062E}"/>
              </a:ext>
            </a:extLst>
          </p:cNvPr>
          <p:cNvSpPr>
            <a:spLocks noGrp="1"/>
          </p:cNvSpPr>
          <p:nvPr>
            <p:ph type="body" sz="quarter" idx="12" hasCustomPrompt="1"/>
          </p:nvPr>
        </p:nvSpPr>
        <p:spPr>
          <a:xfrm>
            <a:off x="4782020" y="1592516"/>
            <a:ext cx="3949082" cy="1074484"/>
          </a:xfrm>
          <a:prstGeom prst="rect">
            <a:avLst/>
          </a:prstGeom>
        </p:spPr>
        <p:txBody>
          <a:bodyPr wrap="square" lIns="0" tIns="0" rIns="0" bIns="0" numCol="1" spcCol="720000">
            <a:noAutofit/>
          </a:bodyPr>
          <a:lstStyle>
            <a:lvl1pPr marL="0" marR="0" indent="0" algn="l" defTabSz="171399" rtl="0" eaLnBrk="1" fontAlgn="auto" latinLnBrk="0" hangingPunct="1">
              <a:lnSpc>
                <a:spcPct val="100000"/>
              </a:lnSpc>
              <a:spcBef>
                <a:spcPts val="0"/>
              </a:spcBef>
              <a:spcAft>
                <a:spcPts val="0"/>
              </a:spcAft>
              <a:buClr>
                <a:srgbClr val="000000"/>
              </a:buClr>
              <a:buSzPct val="100000"/>
              <a:buFont typeface="Arial"/>
              <a:buNone/>
              <a:tabLst/>
              <a:defRPr sz="1500" b="0" i="0" spc="0">
                <a:solidFill>
                  <a:schemeClr val="bg1"/>
                </a:solidFill>
                <a:latin typeface="Calibri" panose="020F0502020204030204" pitchFamily="34" charset="0"/>
                <a:cs typeface="Calibri" panose="020F0502020204030204" pitchFamily="34" charset="0"/>
              </a:defRPr>
            </a:lvl1pPr>
          </a:lstStyle>
          <a:p>
            <a:pPr marL="0" marR="0" lvl="0" indent="0" algn="l" defTabSz="171399" rtl="0" eaLnBrk="1" fontAlgn="auto" latinLnBrk="0" hangingPunct="1">
              <a:lnSpc>
                <a:spcPct val="100000"/>
              </a:lnSpc>
              <a:spcBef>
                <a:spcPts val="0"/>
              </a:spcBef>
              <a:spcAft>
                <a:spcPts val="0"/>
              </a:spcAft>
              <a:buClr>
                <a:srgbClr val="000000"/>
              </a:buClr>
              <a:buSzPct val="100000"/>
              <a:buFont typeface="Arial"/>
              <a:buNone/>
              <a:tabLst/>
              <a:defRPr/>
            </a:pPr>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p>
        </p:txBody>
      </p:sp>
      <p:sp>
        <p:nvSpPr>
          <p:cNvPr id="8" name="Title 3">
            <a:extLst>
              <a:ext uri="{FF2B5EF4-FFF2-40B4-BE49-F238E27FC236}">
                <a16:creationId xmlns:a16="http://schemas.microsoft.com/office/drawing/2014/main" id="{B7CFA650-7D06-FA40-B252-F7801665BB97}"/>
              </a:ext>
            </a:extLst>
          </p:cNvPr>
          <p:cNvSpPr>
            <a:spLocks noGrp="1"/>
          </p:cNvSpPr>
          <p:nvPr>
            <p:ph type="title" hasCustomPrompt="1"/>
          </p:nvPr>
        </p:nvSpPr>
        <p:spPr>
          <a:xfrm>
            <a:off x="4787146" y="263355"/>
            <a:ext cx="3970332"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9" name="Picture 8">
            <a:extLst>
              <a:ext uri="{FF2B5EF4-FFF2-40B4-BE49-F238E27FC236}">
                <a16:creationId xmlns:a16="http://schemas.microsoft.com/office/drawing/2014/main" id="{10802F9F-D292-E542-8595-E3C01708D7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1773" y="5064691"/>
            <a:ext cx="1833280" cy="321898"/>
          </a:xfrm>
          <a:prstGeom prst="rect">
            <a:avLst/>
          </a:prstGeom>
        </p:spPr>
      </p:pic>
      <p:sp>
        <p:nvSpPr>
          <p:cNvPr id="5" name="Content Placeholder 4">
            <a:extLst>
              <a:ext uri="{FF2B5EF4-FFF2-40B4-BE49-F238E27FC236}">
                <a16:creationId xmlns:a16="http://schemas.microsoft.com/office/drawing/2014/main" id="{D0B34A92-F532-5F4A-8859-CB5CDB97DBE9}"/>
              </a:ext>
            </a:extLst>
          </p:cNvPr>
          <p:cNvSpPr>
            <a:spLocks noGrp="1"/>
          </p:cNvSpPr>
          <p:nvPr>
            <p:ph sz="quarter" idx="14" hasCustomPrompt="1"/>
          </p:nvPr>
        </p:nvSpPr>
        <p:spPr>
          <a:xfrm>
            <a:off x="4773227" y="2908300"/>
            <a:ext cx="3933825" cy="1638300"/>
          </a:xfrm>
          <a:prstGeom prst="rect">
            <a:avLst/>
          </a:prstGeom>
        </p:spPr>
        <p:txBody>
          <a:bodyPr/>
          <a:lstStyle>
            <a:lvl1pPr marL="0" indent="0" algn="ctr">
              <a:buNone/>
              <a:defRPr sz="1500">
                <a:solidFill>
                  <a:schemeClr val="bg1"/>
                </a:solidFill>
                <a:latin typeface="+mn-lt"/>
              </a:defRPr>
            </a:lvl1pPr>
          </a:lstStyle>
          <a:p>
            <a:r>
              <a:rPr lang="en-NZ" noProof="0" dirty="0"/>
              <a:t>Place photo/content here</a:t>
            </a:r>
          </a:p>
        </p:txBody>
      </p:sp>
      <p:sp>
        <p:nvSpPr>
          <p:cNvPr id="11" name="Content Placeholder 10">
            <a:extLst>
              <a:ext uri="{FF2B5EF4-FFF2-40B4-BE49-F238E27FC236}">
                <a16:creationId xmlns:a16="http://schemas.microsoft.com/office/drawing/2014/main" id="{329C59A9-6DD8-414D-902B-070AE0091C13}"/>
              </a:ext>
            </a:extLst>
          </p:cNvPr>
          <p:cNvSpPr>
            <a:spLocks noGrp="1"/>
          </p:cNvSpPr>
          <p:nvPr>
            <p:ph sz="quarter" idx="15" hasCustomPrompt="1"/>
          </p:nvPr>
        </p:nvSpPr>
        <p:spPr>
          <a:xfrm>
            <a:off x="0" y="0"/>
            <a:ext cx="4370388" cy="5715000"/>
          </a:xfrm>
          <a:prstGeom prst="rect">
            <a:avLst/>
          </a:prstGeom>
        </p:spPr>
        <p:txBody>
          <a:bodyPr/>
          <a:lstStyle>
            <a:lvl1pPr marL="0" indent="0" algn="ctr">
              <a:buNone/>
              <a:defRPr sz="1500">
                <a:solidFill>
                  <a:schemeClr val="bg1"/>
                </a:solidFill>
                <a:latin typeface="+mn-lt"/>
              </a:defRPr>
            </a:lvl1pPr>
          </a:lstStyle>
          <a:p>
            <a:r>
              <a:rPr lang="en-NZ" noProof="0" dirty="0"/>
              <a:t>Place photo/content here</a:t>
            </a:r>
          </a:p>
        </p:txBody>
      </p:sp>
    </p:spTree>
    <p:extLst>
      <p:ext uri="{BB962C8B-B14F-4D97-AF65-F5344CB8AC3E}">
        <p14:creationId xmlns:p14="http://schemas.microsoft.com/office/powerpoint/2010/main" val="3993881765"/>
      </p:ext>
    </p:extLst>
  </p:cSld>
  <p:clrMapOvr>
    <a:masterClrMapping/>
  </p:clrMapOvr>
  <p:transition spd="med"/>
  <p:extLst>
    <p:ext uri="{DCECCB84-F9BA-43D5-87BE-67443E8EF086}">
      <p15:sldGuideLst xmlns:p15="http://schemas.microsoft.com/office/powerpoint/2012/main">
        <p15:guide id="6" pos="2753" userDrawn="1">
          <p15:clr>
            <a:srgbClr val="FBAE40"/>
          </p15:clr>
        </p15:guide>
        <p15:guide id="7" pos="5499" userDrawn="1">
          <p15:clr>
            <a:srgbClr val="FBAE40"/>
          </p15:clr>
        </p15:guide>
        <p15:guide id="8" pos="3008" userDrawn="1">
          <p15:clr>
            <a:srgbClr val="FBAE40"/>
          </p15:clr>
        </p15:guide>
        <p15:guide id="9" orient="horz" pos="997" userDrawn="1">
          <p15:clr>
            <a:srgbClr val="FBAE40"/>
          </p15:clr>
        </p15:guide>
        <p15:guide id="10" orient="horz" pos="70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UC Small Logo Footer with 2 Content and Text">
    <p:bg>
      <p:bgPr>
        <a:solidFill>
          <a:schemeClr val="tx1"/>
        </a:solidFill>
        <a:effectLst/>
      </p:bgPr>
    </p:bg>
    <p:spTree>
      <p:nvGrpSpPr>
        <p:cNvPr id="1" name=""/>
        <p:cNvGrpSpPr/>
        <p:nvPr/>
      </p:nvGrpSpPr>
      <p:grpSpPr>
        <a:xfrm>
          <a:off x="0" y="0"/>
          <a:ext cx="0" cy="0"/>
          <a:chOff x="0" y="0"/>
          <a:chExt cx="0" cy="0"/>
        </a:xfrm>
      </p:grpSpPr>
      <p:sp>
        <p:nvSpPr>
          <p:cNvPr id="136" name="Straight Connector 1"/>
          <p:cNvSpPr/>
          <p:nvPr userDrawn="1"/>
        </p:nvSpPr>
        <p:spPr>
          <a:xfrm>
            <a:off x="4773227" y="4821238"/>
            <a:ext cx="3949082"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8" name="Title 3">
            <a:extLst>
              <a:ext uri="{FF2B5EF4-FFF2-40B4-BE49-F238E27FC236}">
                <a16:creationId xmlns:a16="http://schemas.microsoft.com/office/drawing/2014/main" id="{372B3543-C836-C145-95FD-6718269BEC97}"/>
              </a:ext>
            </a:extLst>
          </p:cNvPr>
          <p:cNvSpPr>
            <a:spLocks noGrp="1"/>
          </p:cNvSpPr>
          <p:nvPr>
            <p:ph type="title" hasCustomPrompt="1"/>
          </p:nvPr>
        </p:nvSpPr>
        <p:spPr>
          <a:xfrm>
            <a:off x="4787146" y="281689"/>
            <a:ext cx="3970332"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9" name="Picture 8">
            <a:extLst>
              <a:ext uri="{FF2B5EF4-FFF2-40B4-BE49-F238E27FC236}">
                <a16:creationId xmlns:a16="http://schemas.microsoft.com/office/drawing/2014/main" id="{8C62D1C8-E24E-CD4D-84AF-362227B100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1773" y="5064691"/>
            <a:ext cx="1833280" cy="321898"/>
          </a:xfrm>
          <a:prstGeom prst="rect">
            <a:avLst/>
          </a:prstGeom>
        </p:spPr>
      </p:pic>
      <p:sp>
        <p:nvSpPr>
          <p:cNvPr id="7" name="Content Placeholder 6">
            <a:extLst>
              <a:ext uri="{FF2B5EF4-FFF2-40B4-BE49-F238E27FC236}">
                <a16:creationId xmlns:a16="http://schemas.microsoft.com/office/drawing/2014/main" id="{2BDAE3A1-BC98-514E-9DCA-5AD615C7F45C}"/>
              </a:ext>
            </a:extLst>
          </p:cNvPr>
          <p:cNvSpPr>
            <a:spLocks noGrp="1"/>
          </p:cNvSpPr>
          <p:nvPr>
            <p:ph sz="quarter" idx="11" hasCustomPrompt="1"/>
          </p:nvPr>
        </p:nvSpPr>
        <p:spPr>
          <a:xfrm>
            <a:off x="4775200" y="1582738"/>
            <a:ext cx="3940175" cy="2998787"/>
          </a:xfrm>
          <a:prstGeom prst="rect">
            <a:avLst/>
          </a:prstGeom>
        </p:spPr>
        <p:txBody>
          <a:bodyPr/>
          <a:lstStyle>
            <a:lvl1pPr marL="0" indent="0" algn="ctr">
              <a:buNone/>
              <a:defRPr sz="1500">
                <a:solidFill>
                  <a:schemeClr val="bg1"/>
                </a:solidFill>
                <a:latin typeface="+mn-lt"/>
              </a:defRPr>
            </a:lvl1pPr>
          </a:lstStyle>
          <a:p>
            <a:r>
              <a:rPr lang="en-NZ" noProof="0" dirty="0"/>
              <a:t>Place photo/content here</a:t>
            </a:r>
          </a:p>
        </p:txBody>
      </p:sp>
      <p:sp>
        <p:nvSpPr>
          <p:cNvPr id="11" name="Content Placeholder 10">
            <a:extLst>
              <a:ext uri="{FF2B5EF4-FFF2-40B4-BE49-F238E27FC236}">
                <a16:creationId xmlns:a16="http://schemas.microsoft.com/office/drawing/2014/main" id="{3931A485-CABB-D34C-ACB6-48A6A33E6D0B}"/>
              </a:ext>
            </a:extLst>
          </p:cNvPr>
          <p:cNvSpPr>
            <a:spLocks noGrp="1"/>
          </p:cNvSpPr>
          <p:nvPr>
            <p:ph sz="quarter" idx="12" hasCustomPrompt="1"/>
          </p:nvPr>
        </p:nvSpPr>
        <p:spPr>
          <a:xfrm>
            <a:off x="0" y="0"/>
            <a:ext cx="4370388" cy="5715000"/>
          </a:xfrm>
          <a:prstGeom prst="rect">
            <a:avLst/>
          </a:prstGeom>
        </p:spPr>
        <p:txBody>
          <a:bodyPr/>
          <a:lstStyle>
            <a:lvl1pPr marL="0" indent="0" algn="ctr">
              <a:buNone/>
              <a:defRPr sz="1500">
                <a:solidFill>
                  <a:schemeClr val="bg1"/>
                </a:solidFill>
                <a:latin typeface="+mn-lt"/>
              </a:defRPr>
            </a:lvl1pPr>
          </a:lstStyle>
          <a:p>
            <a:r>
              <a:rPr lang="en-NZ" noProof="0" dirty="0"/>
              <a:t>Place photo/content here</a:t>
            </a:r>
          </a:p>
        </p:txBody>
      </p:sp>
    </p:spTree>
    <p:extLst>
      <p:ext uri="{BB962C8B-B14F-4D97-AF65-F5344CB8AC3E}">
        <p14:creationId xmlns:p14="http://schemas.microsoft.com/office/powerpoint/2010/main" val="2554670555"/>
      </p:ext>
    </p:extLst>
  </p:cSld>
  <p:clrMapOvr>
    <a:masterClrMapping/>
  </p:clrMapOvr>
  <p:transition spd="med"/>
  <p:extLst>
    <p:ext uri="{DCECCB84-F9BA-43D5-87BE-67443E8EF086}">
      <p15:sldGuideLst xmlns:p15="http://schemas.microsoft.com/office/powerpoint/2012/main">
        <p15:guide id="7" pos="2753" userDrawn="1">
          <p15:clr>
            <a:srgbClr val="FBAE40"/>
          </p15:clr>
        </p15:guide>
        <p15:guide id="8" pos="5499" userDrawn="1">
          <p15:clr>
            <a:srgbClr val="FBAE40"/>
          </p15:clr>
        </p15:guide>
        <p15:guide id="9" pos="3008" userDrawn="1">
          <p15:clr>
            <a:srgbClr val="FBAE40"/>
          </p15:clr>
        </p15:guide>
        <p15:guide id="10" orient="horz" pos="714" userDrawn="1">
          <p15:clr>
            <a:srgbClr val="FBAE40"/>
          </p15:clr>
        </p15:guide>
        <p15:guide id="11" orient="horz" pos="997" userDrawn="1">
          <p15:clr>
            <a:srgbClr val="FBAE40"/>
          </p15:clr>
        </p15:guide>
        <p15:guide id="12" orient="horz" pos="288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d. Thank You ">
    <p:bg>
      <p:bgPr>
        <a:solidFill>
          <a:schemeClr val="accent1"/>
        </a:solidFill>
        <a:effectLst/>
      </p:bgPr>
    </p:bg>
    <p:spTree>
      <p:nvGrpSpPr>
        <p:cNvPr id="1" name=""/>
        <p:cNvGrpSpPr/>
        <p:nvPr/>
      </p:nvGrpSpPr>
      <p:grpSpPr>
        <a:xfrm>
          <a:off x="0" y="0"/>
          <a:ext cx="0" cy="0"/>
          <a:chOff x="0" y="0"/>
          <a:chExt cx="0" cy="0"/>
        </a:xfrm>
      </p:grpSpPr>
      <p:sp>
        <p:nvSpPr>
          <p:cNvPr id="8" name="Title 13">
            <a:extLst>
              <a:ext uri="{FF2B5EF4-FFF2-40B4-BE49-F238E27FC236}">
                <a16:creationId xmlns:a16="http://schemas.microsoft.com/office/drawing/2014/main" id="{44088CA6-4561-BC47-986B-76A1570EBE8D}"/>
              </a:ext>
            </a:extLst>
          </p:cNvPr>
          <p:cNvSpPr>
            <a:spLocks noGrp="1"/>
          </p:cNvSpPr>
          <p:nvPr>
            <p:ph type="title" hasCustomPrompt="1"/>
          </p:nvPr>
        </p:nvSpPr>
        <p:spPr>
          <a:xfrm>
            <a:off x="2546747" y="0"/>
            <a:ext cx="5996570" cy="5715000"/>
          </a:xfrm>
          <a:prstGeom prst="rect">
            <a:avLst/>
          </a:prstGeom>
        </p:spPr>
        <p:txBody>
          <a:bodyPr lIns="0" tIns="0" rIns="90000" bIns="0" anchor="ctr"/>
          <a:lstStyle>
            <a:lvl1pPr>
              <a:defRPr sz="5248" spc="-56">
                <a:solidFill>
                  <a:schemeClr val="tx1"/>
                </a:solidFill>
              </a:defRPr>
            </a:lvl1pPr>
          </a:lstStyle>
          <a:p>
            <a:r>
              <a:rPr lang="en-NZ" noProof="0" dirty="0"/>
              <a:t>Thank you</a:t>
            </a:r>
          </a:p>
        </p:txBody>
      </p:sp>
      <p:pic>
        <p:nvPicPr>
          <p:cNvPr id="9" name="Picture 8">
            <a:extLst>
              <a:ext uri="{FF2B5EF4-FFF2-40B4-BE49-F238E27FC236}">
                <a16:creationId xmlns:a16="http://schemas.microsoft.com/office/drawing/2014/main" id="{6C76546C-7B86-EA4B-9C17-EB3309482FC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2" b="27219"/>
          <a:stretch/>
        </p:blipFill>
        <p:spPr>
          <a:xfrm>
            <a:off x="-1" y="-28990"/>
            <a:ext cx="1318661" cy="5752990"/>
          </a:xfrm>
          <a:prstGeom prst="rect">
            <a:avLst/>
          </a:prstGeom>
        </p:spPr>
      </p:pic>
    </p:spTree>
    <p:extLst>
      <p:ext uri="{BB962C8B-B14F-4D97-AF65-F5344CB8AC3E}">
        <p14:creationId xmlns:p14="http://schemas.microsoft.com/office/powerpoint/2010/main" val="1982336298"/>
      </p:ext>
    </p:extLst>
  </p:cSld>
  <p:clrMapOvr>
    <a:masterClrMapping/>
  </p:clrMapOvr>
  <p:transition spd="med"/>
  <p:extLst>
    <p:ext uri="{DCECCB84-F9BA-43D5-87BE-67443E8EF086}">
      <p15:sldGuideLst xmlns:p15="http://schemas.microsoft.com/office/powerpoint/2012/main">
        <p15:guide id="5" pos="1604" userDrawn="1">
          <p15:clr>
            <a:srgbClr val="FBAE40"/>
          </p15:clr>
        </p15:guide>
        <p15:guide id="6" orient="horz" pos="1970" userDrawn="1">
          <p15:clr>
            <a:srgbClr val="FBAE40"/>
          </p15:clr>
        </p15:guide>
        <p15:guide id="7" orient="horz" pos="3076" userDrawn="1">
          <p15:clr>
            <a:srgbClr val="FBAE40"/>
          </p15:clr>
        </p15:guide>
        <p15:guide id="8" orient="horz" pos="5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E8518B65-3C35-4CDD-9B63-B4D99E1545F3}" type="datetimeFigureOut">
              <a:rPr lang="en-NZ" smtClean="0"/>
              <a:t>21/09/2022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7789242-65DA-4E2F-BB7E-9F1D632F7281}" type="slidenum">
              <a:rPr lang="en-NZ" smtClean="0"/>
              <a:t>‹#›</a:t>
            </a:fld>
            <a:endParaRPr lang="en-NZ"/>
          </a:p>
        </p:txBody>
      </p:sp>
    </p:spTree>
    <p:extLst>
      <p:ext uri="{BB962C8B-B14F-4D97-AF65-F5344CB8AC3E}">
        <p14:creationId xmlns:p14="http://schemas.microsoft.com/office/powerpoint/2010/main" val="360029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Quote. Red. UC Logo Right">
    <p:bg>
      <p:bgPr>
        <a:solidFill>
          <a:schemeClr val="accent1"/>
        </a:solidFill>
        <a:effectLst/>
      </p:bgPr>
    </p:bg>
    <p:spTree>
      <p:nvGrpSpPr>
        <p:cNvPr id="1" name=""/>
        <p:cNvGrpSpPr/>
        <p:nvPr/>
      </p:nvGrpSpPr>
      <p:grpSpPr>
        <a:xfrm>
          <a:off x="0" y="0"/>
          <a:ext cx="0" cy="0"/>
          <a:chOff x="0" y="0"/>
          <a:chExt cx="0" cy="0"/>
        </a:xfrm>
      </p:grpSpPr>
      <p:sp>
        <p:nvSpPr>
          <p:cNvPr id="8" name="Title 13">
            <a:extLst>
              <a:ext uri="{FF2B5EF4-FFF2-40B4-BE49-F238E27FC236}">
                <a16:creationId xmlns:a16="http://schemas.microsoft.com/office/drawing/2014/main" id="{918E462D-96A6-3D46-BAE1-4BE64B9C7E60}"/>
              </a:ext>
            </a:extLst>
          </p:cNvPr>
          <p:cNvSpPr>
            <a:spLocks noGrp="1"/>
          </p:cNvSpPr>
          <p:nvPr>
            <p:ph type="title" hasCustomPrompt="1"/>
          </p:nvPr>
        </p:nvSpPr>
        <p:spPr>
          <a:xfrm>
            <a:off x="2546747" y="1027112"/>
            <a:ext cx="5805092" cy="4135437"/>
          </a:xfrm>
          <a:prstGeom prst="rect">
            <a:avLst/>
          </a:prstGeom>
        </p:spPr>
        <p:txBody>
          <a:bodyPr lIns="0" tIns="0" rIns="0" bIns="0" anchor="t"/>
          <a:lstStyle>
            <a:lvl1pPr>
              <a:defRPr sz="3050" b="0" spc="-56">
                <a:solidFill>
                  <a:schemeClr val="tx1"/>
                </a:solidFill>
              </a:defRPr>
            </a:lvl1pPr>
          </a:lstStyle>
          <a:p>
            <a:r>
              <a:rPr lang="en-NZ" noProof="0" dirty="0"/>
              <a:t>“All of physics is either impossible or trivial. It is impossible until </a:t>
            </a:r>
            <a:br>
              <a:rPr lang="en-NZ" noProof="0" dirty="0"/>
            </a:br>
            <a:r>
              <a:rPr lang="en-NZ" noProof="0" dirty="0"/>
              <a:t>you understand it, and then it becomes trivial.” </a:t>
            </a:r>
            <a:br>
              <a:rPr lang="en-NZ" noProof="0" dirty="0"/>
            </a:br>
            <a:r>
              <a:rPr lang="en-NZ" noProof="0" dirty="0"/>
              <a:t>— Sir Ernest Rutherford</a:t>
            </a:r>
          </a:p>
        </p:txBody>
      </p:sp>
      <p:pic>
        <p:nvPicPr>
          <p:cNvPr id="9" name="Picture 8">
            <a:extLst>
              <a:ext uri="{FF2B5EF4-FFF2-40B4-BE49-F238E27FC236}">
                <a16:creationId xmlns:a16="http://schemas.microsoft.com/office/drawing/2014/main" id="{9955FC55-6B2E-C84B-8913-9519886DD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0623" y="4160107"/>
            <a:ext cx="1292694" cy="988271"/>
          </a:xfrm>
          <a:prstGeom prst="rect">
            <a:avLst/>
          </a:prstGeom>
        </p:spPr>
      </p:pic>
      <p:pic>
        <p:nvPicPr>
          <p:cNvPr id="6" name="Picture 5">
            <a:extLst>
              <a:ext uri="{FF2B5EF4-FFF2-40B4-BE49-F238E27FC236}">
                <a16:creationId xmlns:a16="http://schemas.microsoft.com/office/drawing/2014/main" id="{6ABEBC9B-06F9-E548-AD2E-DE6A12FACB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06574" cy="5715000"/>
          </a:xfrm>
          <a:prstGeom prst="rect">
            <a:avLst/>
          </a:prstGeom>
        </p:spPr>
      </p:pic>
    </p:spTree>
    <p:extLst>
      <p:ext uri="{BB962C8B-B14F-4D97-AF65-F5344CB8AC3E}">
        <p14:creationId xmlns:p14="http://schemas.microsoft.com/office/powerpoint/2010/main" val="2968000341"/>
      </p:ext>
    </p:extLst>
  </p:cSld>
  <p:clrMapOvr>
    <a:masterClrMapping/>
  </p:clrMapOvr>
  <p:transition spd="med"/>
  <p:extLst>
    <p:ext uri="{DCECCB84-F9BA-43D5-87BE-67443E8EF086}">
      <p15:sldGuideLst xmlns:p15="http://schemas.microsoft.com/office/powerpoint/2012/main">
        <p15:guide id="1" pos="1604">
          <p15:clr>
            <a:srgbClr val="FBAE40"/>
          </p15:clr>
        </p15:guide>
        <p15:guide id="2" orient="horz" pos="647">
          <p15:clr>
            <a:srgbClr val="FBAE40"/>
          </p15:clr>
        </p15:guide>
        <p15:guide id="3" orient="horz" pos="3252">
          <p15:clr>
            <a:srgbClr val="FBAE40"/>
          </p15:clr>
        </p15:guide>
        <p15:guide id="4" pos="52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rge Quote. Red.">
    <p:bg>
      <p:bgPr>
        <a:solidFill>
          <a:schemeClr val="accent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6B3E4DF-C073-0741-A53B-3D76C9117D68}"/>
              </a:ext>
            </a:extLst>
          </p:cNvPr>
          <p:cNvSpPr>
            <a:spLocks noGrp="1"/>
          </p:cNvSpPr>
          <p:nvPr>
            <p:ph type="title" hasCustomPrompt="1"/>
          </p:nvPr>
        </p:nvSpPr>
        <p:spPr>
          <a:xfrm>
            <a:off x="2546747" y="0"/>
            <a:ext cx="5805092" cy="5715000"/>
          </a:xfrm>
          <a:prstGeom prst="rect">
            <a:avLst/>
          </a:prstGeom>
        </p:spPr>
        <p:txBody>
          <a:bodyPr lIns="0" tIns="0" rIns="0" bIns="0" anchor="ctr"/>
          <a:lstStyle>
            <a:lvl1pPr>
              <a:defRPr sz="3100" b="0" spc="0">
                <a:solidFill>
                  <a:schemeClr val="tx1"/>
                </a:solidFill>
              </a:defRPr>
            </a:lvl1pPr>
          </a:lstStyle>
          <a:p>
            <a:r>
              <a:rPr lang="en-NZ" noProof="0" dirty="0"/>
              <a:t>“All of physics is either impossible or trivial. It is impossible until you understand it, and then it becomes trivial.” </a:t>
            </a:r>
            <a:br>
              <a:rPr lang="en-NZ" noProof="0" dirty="0"/>
            </a:br>
            <a:r>
              <a:rPr lang="en-NZ" noProof="0" dirty="0"/>
              <a:t>— Sir Ernest Rutherford</a:t>
            </a:r>
          </a:p>
        </p:txBody>
      </p:sp>
      <p:pic>
        <p:nvPicPr>
          <p:cNvPr id="4" name="Picture 3">
            <a:extLst>
              <a:ext uri="{FF2B5EF4-FFF2-40B4-BE49-F238E27FC236}">
                <a16:creationId xmlns:a16="http://schemas.microsoft.com/office/drawing/2014/main" id="{79C29490-BB84-6A45-8098-B4DE402CD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6574" cy="5715000"/>
          </a:xfrm>
          <a:prstGeom prst="rect">
            <a:avLst/>
          </a:prstGeom>
        </p:spPr>
      </p:pic>
    </p:spTree>
    <p:extLst>
      <p:ext uri="{BB962C8B-B14F-4D97-AF65-F5344CB8AC3E}">
        <p14:creationId xmlns:p14="http://schemas.microsoft.com/office/powerpoint/2010/main" val="190227882"/>
      </p:ext>
    </p:extLst>
  </p:cSld>
  <p:clrMapOvr>
    <a:masterClrMapping/>
  </p:clrMapOvr>
  <p:transition spd="med"/>
  <p:extLst>
    <p:ext uri="{DCECCB84-F9BA-43D5-87BE-67443E8EF086}">
      <p15:sldGuideLst xmlns:p15="http://schemas.microsoft.com/office/powerpoint/2012/main">
        <p15:guide id="1" pos="1604">
          <p15:clr>
            <a:srgbClr val="FBAE40"/>
          </p15:clr>
        </p15:guide>
        <p15:guide id="2" orient="horz" pos="647">
          <p15:clr>
            <a:srgbClr val="FBAE40"/>
          </p15:clr>
        </p15:guide>
        <p15:guide id="3" orient="horz" pos="3252">
          <p15:clr>
            <a:srgbClr val="FBAE40"/>
          </p15:clr>
        </p15:guide>
        <p15:guide id="4" pos="52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rge Quote. Grey">
    <p:bg>
      <p:bgPr>
        <a:solidFill>
          <a:schemeClr val="bg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6B3E4DF-C073-0741-A53B-3D76C9117D68}"/>
              </a:ext>
            </a:extLst>
          </p:cNvPr>
          <p:cNvSpPr>
            <a:spLocks noGrp="1"/>
          </p:cNvSpPr>
          <p:nvPr>
            <p:ph type="title" hasCustomPrompt="1"/>
          </p:nvPr>
        </p:nvSpPr>
        <p:spPr>
          <a:xfrm>
            <a:off x="2546747" y="0"/>
            <a:ext cx="5805092" cy="5715000"/>
          </a:xfrm>
          <a:prstGeom prst="rect">
            <a:avLst/>
          </a:prstGeom>
        </p:spPr>
        <p:txBody>
          <a:bodyPr lIns="0" tIns="0" rIns="0" bIns="0" anchor="ctr"/>
          <a:lstStyle>
            <a:lvl1pPr>
              <a:defRPr sz="3100" b="0" spc="0">
                <a:solidFill>
                  <a:schemeClr val="tx1"/>
                </a:solidFill>
              </a:defRPr>
            </a:lvl1pPr>
          </a:lstStyle>
          <a:p>
            <a:r>
              <a:rPr lang="en-NZ" noProof="0" dirty="0"/>
              <a:t>“All of physics is either impossible or trivial. It is impossible until you understand it, and then it becomes trivial.” </a:t>
            </a:r>
            <a:br>
              <a:rPr lang="en-NZ" noProof="0" dirty="0"/>
            </a:br>
            <a:r>
              <a:rPr lang="en-NZ" noProof="0" dirty="0"/>
              <a:t>— Sir Ernest Rutherford</a:t>
            </a:r>
          </a:p>
        </p:txBody>
      </p:sp>
      <p:pic>
        <p:nvPicPr>
          <p:cNvPr id="4" name="Picture 3">
            <a:extLst>
              <a:ext uri="{FF2B5EF4-FFF2-40B4-BE49-F238E27FC236}">
                <a16:creationId xmlns:a16="http://schemas.microsoft.com/office/drawing/2014/main" id="{9048E05F-E7FA-6544-9CB7-E098A5307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06574" cy="5715000"/>
          </a:xfrm>
          <a:prstGeom prst="rect">
            <a:avLst/>
          </a:prstGeom>
        </p:spPr>
      </p:pic>
    </p:spTree>
    <p:extLst>
      <p:ext uri="{BB962C8B-B14F-4D97-AF65-F5344CB8AC3E}">
        <p14:creationId xmlns:p14="http://schemas.microsoft.com/office/powerpoint/2010/main" val="141544518"/>
      </p:ext>
    </p:extLst>
  </p:cSld>
  <p:clrMapOvr>
    <a:masterClrMapping/>
  </p:clrMapOvr>
  <p:transition spd="med"/>
  <p:extLst>
    <p:ext uri="{DCECCB84-F9BA-43D5-87BE-67443E8EF086}">
      <p15:sldGuideLst xmlns:p15="http://schemas.microsoft.com/office/powerpoint/2012/main">
        <p15:guide id="1" pos="1604">
          <p15:clr>
            <a:srgbClr val="FBAE40"/>
          </p15:clr>
        </p15:guide>
        <p15:guide id="2" orient="horz" pos="647">
          <p15:clr>
            <a:srgbClr val="FBAE40"/>
          </p15:clr>
        </p15:guide>
        <p15:guide id="3" orient="horz" pos="3252">
          <p15:clr>
            <a:srgbClr val="FBAE40"/>
          </p15:clr>
        </p15:guide>
        <p15:guide id="4" pos="52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hite. UC Logo Header. 1 Col. Kowhaiwhai">
    <p:bg>
      <p:bgPr>
        <a:solidFill>
          <a:schemeClr val="bg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4"/>
            <a:ext cx="8290917" cy="3375422"/>
          </a:xfrm>
          <a:prstGeom prst="rect">
            <a:avLst/>
          </a:prstGeom>
        </p:spPr>
        <p:txBody>
          <a:bodyPr lIns="0" tIns="0" rIns="0" bIns="0"/>
          <a:lstStyle>
            <a:lvl1pPr marL="0" indent="0">
              <a:buNone/>
              <a:defRPr sz="1575" b="0" i="0">
                <a:solidFill>
                  <a:schemeClr val="tx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4" name="Title 3">
            <a:extLst>
              <a:ext uri="{FF2B5EF4-FFF2-40B4-BE49-F238E27FC236}">
                <a16:creationId xmlns:a16="http://schemas.microsoft.com/office/drawing/2014/main" id="{15523C00-A784-B44C-9E2A-E1F0C0636C1B}"/>
              </a:ext>
            </a:extLst>
          </p:cNvPr>
          <p:cNvSpPr>
            <a:spLocks noGrp="1"/>
          </p:cNvSpPr>
          <p:nvPr>
            <p:ph type="title" hasCustomPrompt="1"/>
          </p:nvPr>
        </p:nvSpPr>
        <p:spPr>
          <a:xfrm>
            <a:off x="420886" y="273840"/>
            <a:ext cx="7035433"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13" name="Picture 12">
            <a:extLst>
              <a:ext uri="{FF2B5EF4-FFF2-40B4-BE49-F238E27FC236}">
                <a16:creationId xmlns:a16="http://schemas.microsoft.com/office/drawing/2014/main" id="{7E7B8AFD-2F36-984A-B5AE-E04B68B85F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pic>
        <p:nvPicPr>
          <p:cNvPr id="3" name="Picture 2">
            <a:extLst>
              <a:ext uri="{FF2B5EF4-FFF2-40B4-BE49-F238E27FC236}">
                <a16:creationId xmlns:a16="http://schemas.microsoft.com/office/drawing/2014/main" id="{4C96C292-A1CB-7A41-9428-13880ED137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85142"/>
            <a:ext cx="9144000" cy="612926"/>
          </a:xfrm>
          <a:prstGeom prst="rect">
            <a:avLst/>
          </a:prstGeom>
        </p:spPr>
      </p:pic>
    </p:spTree>
    <p:extLst>
      <p:ext uri="{BB962C8B-B14F-4D97-AF65-F5344CB8AC3E}">
        <p14:creationId xmlns:p14="http://schemas.microsoft.com/office/powerpoint/2010/main" val="260262041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7" pos="261" userDrawn="1">
          <p15:clr>
            <a:srgbClr val="FBAE40"/>
          </p15:clr>
        </p15:guide>
        <p15:guide id="8" pos="5488" userDrawn="1">
          <p15:clr>
            <a:srgbClr val="FBAE40"/>
          </p15:clr>
        </p15:guide>
        <p15:guide id="9" orient="horz" pos="714" userDrawn="1">
          <p15:clr>
            <a:srgbClr val="FBAE40"/>
          </p15:clr>
        </p15:guide>
        <p15:guide id="10" orient="horz" pos="1044" userDrawn="1">
          <p15:clr>
            <a:srgbClr val="FBAE40"/>
          </p15:clr>
        </p15:guide>
        <p15:guide id="11" orient="horz" pos="31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White. UC Logo Header. 1 Col Bullets. Kowhaiwhai">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4"/>
            <a:ext cx="8290917" cy="3375422"/>
          </a:xfrm>
          <a:prstGeom prst="rect">
            <a:avLst/>
          </a:prstGeom>
        </p:spPr>
        <p:txBody>
          <a:bodyPr lIns="0" tIns="0" rIns="0" bIns="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lvl="0"/>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p>
          <a:p>
            <a:pPr lvl="0"/>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p>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7" name="Title 3">
            <a:extLst>
              <a:ext uri="{FF2B5EF4-FFF2-40B4-BE49-F238E27FC236}">
                <a16:creationId xmlns:a16="http://schemas.microsoft.com/office/drawing/2014/main" id="{3A1E114A-785A-2849-B951-F83CFCE3C7E8}"/>
              </a:ext>
            </a:extLst>
          </p:cNvPr>
          <p:cNvSpPr>
            <a:spLocks noGrp="1"/>
          </p:cNvSpPr>
          <p:nvPr>
            <p:ph type="title" hasCustomPrompt="1"/>
          </p:nvPr>
        </p:nvSpPr>
        <p:spPr>
          <a:xfrm>
            <a:off x="420886" y="338424"/>
            <a:ext cx="7057185" cy="872813"/>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13" name="Picture 12">
            <a:extLst>
              <a:ext uri="{FF2B5EF4-FFF2-40B4-BE49-F238E27FC236}">
                <a16:creationId xmlns:a16="http://schemas.microsoft.com/office/drawing/2014/main" id="{AFEC90E8-59FC-3F41-8152-B965D718B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pic>
        <p:nvPicPr>
          <p:cNvPr id="8" name="Picture 7">
            <a:extLst>
              <a:ext uri="{FF2B5EF4-FFF2-40B4-BE49-F238E27FC236}">
                <a16:creationId xmlns:a16="http://schemas.microsoft.com/office/drawing/2014/main" id="{4EDB2C18-EF33-8546-8D77-EB5EE06DC9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85142"/>
            <a:ext cx="9144000" cy="612926"/>
          </a:xfrm>
          <a:prstGeom prst="rect">
            <a:avLst/>
          </a:prstGeom>
        </p:spPr>
      </p:pic>
    </p:spTree>
    <p:extLst>
      <p:ext uri="{BB962C8B-B14F-4D97-AF65-F5344CB8AC3E}">
        <p14:creationId xmlns:p14="http://schemas.microsoft.com/office/powerpoint/2010/main" val="1901359496"/>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1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White. UC Logo Header. 2 Col Bullets. Kowhaiwhai">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4"/>
            <a:ext cx="8290917" cy="3375422"/>
          </a:xfrm>
          <a:prstGeom prst="rect">
            <a:avLst/>
          </a:prstGeom>
        </p:spPr>
        <p:txBody>
          <a:bodyPr lIns="0" tIns="0" rIns="0" bIns="0" numCol="2" spcCol="54000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lvl="0"/>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p>
          <a:p>
            <a:pPr lvl="0"/>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p>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9" name="Title 3">
            <a:extLst>
              <a:ext uri="{FF2B5EF4-FFF2-40B4-BE49-F238E27FC236}">
                <a16:creationId xmlns:a16="http://schemas.microsoft.com/office/drawing/2014/main" id="{E984BA86-C28A-4A43-B3FF-9D85AC13E93E}"/>
              </a:ext>
            </a:extLst>
          </p:cNvPr>
          <p:cNvSpPr>
            <a:spLocks noGrp="1"/>
          </p:cNvSpPr>
          <p:nvPr>
            <p:ph type="title" hasCustomPrompt="1"/>
          </p:nvPr>
        </p:nvSpPr>
        <p:spPr>
          <a:xfrm>
            <a:off x="420886" y="27829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12" name="Picture 11">
            <a:extLst>
              <a:ext uri="{FF2B5EF4-FFF2-40B4-BE49-F238E27FC236}">
                <a16:creationId xmlns:a16="http://schemas.microsoft.com/office/drawing/2014/main" id="{1C08CEF8-7546-5F41-984F-C1058A88F7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pic>
        <p:nvPicPr>
          <p:cNvPr id="7" name="Picture 6">
            <a:extLst>
              <a:ext uri="{FF2B5EF4-FFF2-40B4-BE49-F238E27FC236}">
                <a16:creationId xmlns:a16="http://schemas.microsoft.com/office/drawing/2014/main" id="{68977252-8B50-C940-BE5F-8331B4D4C0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85142"/>
            <a:ext cx="9144000" cy="612926"/>
          </a:xfrm>
          <a:prstGeom prst="rect">
            <a:avLst/>
          </a:prstGeom>
        </p:spPr>
      </p:pic>
    </p:spTree>
    <p:extLst>
      <p:ext uri="{BB962C8B-B14F-4D97-AF65-F5344CB8AC3E}">
        <p14:creationId xmlns:p14="http://schemas.microsoft.com/office/powerpoint/2010/main" val="2700808058"/>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1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White. UC Logo Header. 3 Col Bullets. Kowhaiwhai">
    <p:bg>
      <p:bgPr>
        <a:solidFill>
          <a:schemeClr val="tx1"/>
        </a:solidFill>
        <a:effectLst/>
      </p:bgPr>
    </p:bg>
    <p:spTree>
      <p:nvGrpSpPr>
        <p:cNvPr id="1" name=""/>
        <p:cNvGrpSpPr/>
        <p:nvPr/>
      </p:nvGrpSpPr>
      <p:grpSpPr>
        <a:xfrm>
          <a:off x="0" y="0"/>
          <a:ext cx="0" cy="0"/>
          <a:chOff x="0" y="0"/>
          <a:chExt cx="0" cy="0"/>
        </a:xfrm>
      </p:grpSpPr>
      <p:sp>
        <p:nvSpPr>
          <p:cNvPr id="54" name="Straight Connector 1"/>
          <p:cNvSpPr/>
          <p:nvPr/>
        </p:nvSpPr>
        <p:spPr>
          <a:xfrm>
            <a:off x="418185" y="1382714"/>
            <a:ext cx="8290696" cy="0"/>
          </a:xfrm>
          <a:prstGeom prst="line">
            <a:avLst/>
          </a:prstGeom>
          <a:ln w="12700">
            <a:solidFill>
              <a:srgbClr val="CC0011"/>
            </a:solidFill>
          </a:ln>
        </p:spPr>
        <p:txBody>
          <a:bodyPr lIns="41137" tIns="41137" rIns="41137" bIns="41137"/>
          <a:lstStyle/>
          <a:p>
            <a:pPr algn="l">
              <a:defRPr sz="10000" b="0">
                <a:solidFill>
                  <a:srgbClr val="000000"/>
                </a:solidFill>
                <a:latin typeface="+mj-lt"/>
                <a:ea typeface="+mj-ea"/>
                <a:cs typeface="+mj-cs"/>
                <a:sym typeface="Calibri"/>
              </a:defRPr>
            </a:pPr>
            <a:endParaRPr sz="3749"/>
          </a:p>
        </p:txBody>
      </p:sp>
      <p:sp>
        <p:nvSpPr>
          <p:cNvPr id="10" name="Text Placeholder 6">
            <a:extLst>
              <a:ext uri="{FF2B5EF4-FFF2-40B4-BE49-F238E27FC236}">
                <a16:creationId xmlns:a16="http://schemas.microsoft.com/office/drawing/2014/main" id="{8F534F7B-69FA-2347-B704-1DA13860F4EE}"/>
              </a:ext>
            </a:extLst>
          </p:cNvPr>
          <p:cNvSpPr>
            <a:spLocks noGrp="1"/>
          </p:cNvSpPr>
          <p:nvPr>
            <p:ph type="body" sz="quarter" idx="14" hasCustomPrompt="1"/>
          </p:nvPr>
        </p:nvSpPr>
        <p:spPr>
          <a:xfrm>
            <a:off x="417911" y="1657614"/>
            <a:ext cx="8290917" cy="3375422"/>
          </a:xfrm>
          <a:prstGeom prst="rect">
            <a:avLst/>
          </a:prstGeom>
        </p:spPr>
        <p:txBody>
          <a:bodyPr lIns="0" tIns="0" rIns="0" bIns="0" numCol="3" spcCol="540000"/>
          <a:lstStyle>
            <a:lvl1pPr marL="214249" indent="-214249">
              <a:buFont typeface="Wingdings" pitchFamily="2" charset="2"/>
              <a:buChar char="§"/>
              <a:defRPr sz="1575" b="0" i="0">
                <a:solidFill>
                  <a:schemeClr val="bg1"/>
                </a:solidFill>
                <a:latin typeface="Calibri" panose="020F0502020204030204" pitchFamily="34" charset="0"/>
                <a:cs typeface="Calibri" panose="020F0502020204030204" pitchFamily="34" charset="0"/>
              </a:defRPr>
            </a:lvl1pPr>
            <a:lvl2pPr marL="171399" indent="0">
              <a:buNone/>
              <a:defRPr sz="1575" b="0" i="0">
                <a:latin typeface="Calibri" panose="020F0502020204030204" pitchFamily="34" charset="0"/>
                <a:cs typeface="Calibri" panose="020F0502020204030204" pitchFamily="34" charset="0"/>
              </a:defRPr>
            </a:lvl2pPr>
            <a:lvl3pPr marL="342797" indent="0">
              <a:buNone/>
              <a:defRPr sz="1575" b="0" i="0">
                <a:latin typeface="Calibri" panose="020F0502020204030204" pitchFamily="34" charset="0"/>
                <a:cs typeface="Calibri" panose="020F0502020204030204" pitchFamily="34" charset="0"/>
              </a:defRPr>
            </a:lvl3pPr>
            <a:lvl4pPr marL="514196" indent="0">
              <a:buNone/>
              <a:defRPr sz="1575" b="0" i="0">
                <a:latin typeface="Calibri" panose="020F0502020204030204" pitchFamily="34" charset="0"/>
                <a:cs typeface="Calibri" panose="020F0502020204030204" pitchFamily="34" charset="0"/>
              </a:defRPr>
            </a:lvl4pPr>
            <a:lvl5pPr marL="685594" indent="0">
              <a:buNone/>
              <a:defRPr sz="1575" b="0" i="0">
                <a:latin typeface="Calibri" panose="020F0502020204030204" pitchFamily="34" charset="0"/>
                <a:cs typeface="Calibri" panose="020F0502020204030204" pitchFamily="34" charset="0"/>
              </a:defRPr>
            </a:lvl5pPr>
          </a:lstStyle>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 </a:t>
            </a:r>
          </a:p>
          <a:p>
            <a:pPr lvl="0"/>
            <a:r>
              <a:rPr lang="en-NZ" noProof="0" dirty="0" err="1"/>
              <a:t>Sed</a:t>
            </a:r>
            <a:r>
              <a:rPr lang="en-NZ" noProof="0" dirty="0"/>
              <a:t> </a:t>
            </a:r>
            <a:r>
              <a:rPr lang="en-NZ" noProof="0" dirty="0" err="1"/>
              <a:t>porttitor</a:t>
            </a:r>
            <a:r>
              <a:rPr lang="en-NZ" noProof="0" dirty="0"/>
              <a:t> lorem vitae </a:t>
            </a:r>
            <a:r>
              <a:rPr lang="en-NZ" noProof="0" dirty="0" err="1"/>
              <a:t>malesuada</a:t>
            </a:r>
            <a:r>
              <a:rPr lang="en-NZ" noProof="0" dirty="0"/>
              <a:t> </a:t>
            </a:r>
            <a:r>
              <a:rPr lang="en-NZ" noProof="0" dirty="0" err="1"/>
              <a:t>malesuada</a:t>
            </a:r>
            <a:r>
              <a:rPr lang="en-NZ" noProof="0" dirty="0"/>
              <a:t>. </a:t>
            </a:r>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p>
          <a:p>
            <a:pPr lvl="0"/>
            <a:r>
              <a:rPr lang="en-NZ" noProof="0" dirty="0" err="1"/>
              <a:t>Aliquam</a:t>
            </a:r>
            <a:r>
              <a:rPr lang="en-NZ" noProof="0" dirty="0"/>
              <a:t> </a:t>
            </a:r>
            <a:r>
              <a:rPr lang="en-NZ" noProof="0" dirty="0" err="1"/>
              <a:t>elementum</a:t>
            </a:r>
            <a:r>
              <a:rPr lang="en-NZ" noProof="0" dirty="0"/>
              <a:t>, lacus vitae tempus 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p>
          <a:p>
            <a:pPr lvl="0"/>
            <a:r>
              <a:rPr lang="en-NZ" noProof="0" dirty="0"/>
              <a:t>Lorem ipsum </a:t>
            </a:r>
            <a:r>
              <a:rPr lang="en-NZ" noProof="0" dirty="0" err="1"/>
              <a:t>dolor</a:t>
            </a:r>
            <a:r>
              <a:rPr lang="en-NZ" noProof="0" dirty="0"/>
              <a:t> sit </a:t>
            </a:r>
            <a:r>
              <a:rPr lang="en-NZ" noProof="0" dirty="0" err="1"/>
              <a:t>amet</a:t>
            </a:r>
            <a:r>
              <a:rPr lang="en-NZ" noProof="0" dirty="0"/>
              <a:t>, </a:t>
            </a:r>
            <a:r>
              <a:rPr lang="en-NZ" noProof="0" dirty="0" err="1"/>
              <a:t>consectetur</a:t>
            </a:r>
            <a:r>
              <a:rPr lang="en-NZ" noProof="0" dirty="0"/>
              <a:t> </a:t>
            </a:r>
            <a:r>
              <a:rPr lang="en-NZ" noProof="0" dirty="0" err="1"/>
              <a:t>adipiscing</a:t>
            </a:r>
            <a:r>
              <a:rPr lang="en-NZ" noProof="0" dirty="0"/>
              <a:t> </a:t>
            </a:r>
            <a:r>
              <a:rPr lang="en-NZ" noProof="0" dirty="0" err="1"/>
              <a:t>elit</a:t>
            </a:r>
            <a:r>
              <a:rPr lang="en-NZ" noProof="0" dirty="0"/>
              <a:t>. </a:t>
            </a:r>
            <a:r>
              <a:rPr lang="en-NZ" noProof="0" dirty="0" err="1"/>
              <a:t>Donec</a:t>
            </a:r>
            <a:r>
              <a:rPr lang="en-NZ" noProof="0" dirty="0"/>
              <a:t> </a:t>
            </a:r>
            <a:r>
              <a:rPr lang="en-NZ" noProof="0" dirty="0" err="1"/>
              <a:t>pulvinar</a:t>
            </a:r>
            <a:r>
              <a:rPr lang="en-NZ" noProof="0" dirty="0"/>
              <a:t> ligula in </a:t>
            </a:r>
            <a:r>
              <a:rPr lang="en-NZ" noProof="0" dirty="0" err="1"/>
              <a:t>neque</a:t>
            </a:r>
            <a:r>
              <a:rPr lang="en-NZ" noProof="0" dirty="0"/>
              <a:t> </a:t>
            </a:r>
            <a:r>
              <a:rPr lang="en-NZ" noProof="0" dirty="0" err="1"/>
              <a:t>maximus</a:t>
            </a:r>
            <a:r>
              <a:rPr lang="en-NZ" noProof="0" dirty="0"/>
              <a:t>, </a:t>
            </a:r>
            <a:r>
              <a:rPr lang="en-NZ" noProof="0" dirty="0" err="1"/>
              <a:t>sed</a:t>
            </a:r>
            <a:r>
              <a:rPr lang="en-NZ" noProof="0" dirty="0"/>
              <a:t> </a:t>
            </a:r>
            <a:r>
              <a:rPr lang="en-NZ" noProof="0" dirty="0" err="1"/>
              <a:t>dapibus</a:t>
            </a:r>
            <a:r>
              <a:rPr lang="en-NZ" noProof="0" dirty="0"/>
              <a:t> lorem </a:t>
            </a:r>
            <a:r>
              <a:rPr lang="en-NZ" noProof="0" dirty="0" err="1"/>
              <a:t>condimentum</a:t>
            </a:r>
            <a:r>
              <a:rPr lang="en-NZ" noProof="0" dirty="0"/>
              <a:t>. In </a:t>
            </a:r>
            <a:r>
              <a:rPr lang="en-NZ" noProof="0" dirty="0" err="1"/>
              <a:t>ut</a:t>
            </a:r>
            <a:r>
              <a:rPr lang="en-NZ" noProof="0" dirty="0"/>
              <a:t> </a:t>
            </a:r>
            <a:r>
              <a:rPr lang="en-NZ" noProof="0" dirty="0" err="1"/>
              <a:t>mollis</a:t>
            </a:r>
            <a:r>
              <a:rPr lang="en-NZ" noProof="0" dirty="0"/>
              <a:t> </a:t>
            </a:r>
            <a:r>
              <a:rPr lang="en-NZ" noProof="0" dirty="0" err="1"/>
              <a:t>purus</a:t>
            </a:r>
            <a:r>
              <a:rPr lang="en-NZ" noProof="0" dirty="0"/>
              <a:t>, sit </a:t>
            </a:r>
            <a:r>
              <a:rPr lang="en-NZ" noProof="0" dirty="0" err="1"/>
              <a:t>amet</a:t>
            </a:r>
            <a:r>
              <a:rPr lang="en-NZ" noProof="0" dirty="0"/>
              <a:t> </a:t>
            </a:r>
            <a:r>
              <a:rPr lang="en-NZ" noProof="0" dirty="0" err="1"/>
              <a:t>finibus</a:t>
            </a:r>
            <a:r>
              <a:rPr lang="en-NZ" noProof="0" dirty="0"/>
              <a:t> </a:t>
            </a:r>
            <a:r>
              <a:rPr lang="en-NZ" noProof="0" dirty="0" err="1"/>
              <a:t>enim</a:t>
            </a:r>
            <a:r>
              <a:rPr lang="en-NZ" noProof="0" dirty="0"/>
              <a:t>. In non dui gravida, </a:t>
            </a:r>
            <a:r>
              <a:rPr lang="en-NZ" noProof="0" dirty="0" err="1"/>
              <a:t>posuere</a:t>
            </a:r>
            <a:r>
              <a:rPr lang="en-NZ" noProof="0" dirty="0"/>
              <a:t> </a:t>
            </a:r>
            <a:r>
              <a:rPr lang="en-NZ" noProof="0" dirty="0" err="1"/>
              <a:t>felis</a:t>
            </a:r>
            <a:r>
              <a:rPr lang="en-NZ" noProof="0" dirty="0"/>
              <a:t> id, </a:t>
            </a:r>
            <a:r>
              <a:rPr lang="en-NZ" noProof="0" dirty="0" err="1"/>
              <a:t>porttitor</a:t>
            </a:r>
            <a:r>
              <a:rPr lang="en-NZ" noProof="0" dirty="0"/>
              <a:t> </a:t>
            </a:r>
            <a:r>
              <a:rPr lang="en-NZ" noProof="0" dirty="0" err="1"/>
              <a:t>odio</a:t>
            </a:r>
            <a:r>
              <a:rPr lang="en-NZ" noProof="0" dirty="0"/>
              <a:t>.</a:t>
            </a:r>
          </a:p>
        </p:txBody>
      </p:sp>
      <p:sp>
        <p:nvSpPr>
          <p:cNvPr id="9" name="Title 3">
            <a:extLst>
              <a:ext uri="{FF2B5EF4-FFF2-40B4-BE49-F238E27FC236}">
                <a16:creationId xmlns:a16="http://schemas.microsoft.com/office/drawing/2014/main" id="{E984BA86-C28A-4A43-B3FF-9D85AC13E93E}"/>
              </a:ext>
            </a:extLst>
          </p:cNvPr>
          <p:cNvSpPr>
            <a:spLocks noGrp="1"/>
          </p:cNvSpPr>
          <p:nvPr>
            <p:ph type="title" hasCustomPrompt="1"/>
          </p:nvPr>
        </p:nvSpPr>
        <p:spPr>
          <a:xfrm>
            <a:off x="420886" y="278298"/>
            <a:ext cx="7057185" cy="932939"/>
          </a:xfrm>
          <a:prstGeom prst="rect">
            <a:avLst/>
          </a:prstGeom>
        </p:spPr>
        <p:txBody>
          <a:bodyPr lIns="0" tIns="0" rIns="0" bIns="0" anchor="b"/>
          <a:lstStyle>
            <a:lvl1pPr>
              <a:defRPr sz="2624" b="0">
                <a:solidFill>
                  <a:schemeClr val="accent1"/>
                </a:solidFill>
              </a:defRPr>
            </a:lvl1pPr>
          </a:lstStyle>
          <a:p>
            <a:r>
              <a:rPr lang="en-NZ" noProof="0" dirty="0"/>
              <a:t>Heading</a:t>
            </a:r>
          </a:p>
        </p:txBody>
      </p:sp>
      <p:pic>
        <p:nvPicPr>
          <p:cNvPr id="7" name="Picture 6">
            <a:extLst>
              <a:ext uri="{FF2B5EF4-FFF2-40B4-BE49-F238E27FC236}">
                <a16:creationId xmlns:a16="http://schemas.microsoft.com/office/drawing/2014/main" id="{2FDC4FA1-F20F-D44E-9821-308E34643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300" y="140460"/>
            <a:ext cx="1420388" cy="1188144"/>
          </a:xfrm>
          <a:prstGeom prst="rect">
            <a:avLst/>
          </a:prstGeom>
        </p:spPr>
      </p:pic>
      <p:pic>
        <p:nvPicPr>
          <p:cNvPr id="8" name="Picture 7">
            <a:extLst>
              <a:ext uri="{FF2B5EF4-FFF2-40B4-BE49-F238E27FC236}">
                <a16:creationId xmlns:a16="http://schemas.microsoft.com/office/drawing/2014/main" id="{22031CBD-4393-0246-93C5-1FC61915EA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85142"/>
            <a:ext cx="9144000" cy="612926"/>
          </a:xfrm>
          <a:prstGeom prst="rect">
            <a:avLst/>
          </a:prstGeom>
        </p:spPr>
      </p:pic>
    </p:spTree>
    <p:extLst>
      <p:ext uri="{BB962C8B-B14F-4D97-AF65-F5344CB8AC3E}">
        <p14:creationId xmlns:p14="http://schemas.microsoft.com/office/powerpoint/2010/main" val="1976151019"/>
      </p:ext>
    </p:extLst>
  </p:cSld>
  <p:clrMapOvr>
    <a:masterClrMapping/>
  </p:clrMapOvr>
  <p:transition spd="med"/>
  <p:extLst>
    <p:ext uri="{DCECCB84-F9BA-43D5-87BE-67443E8EF086}">
      <p15:sldGuideLst xmlns:p15="http://schemas.microsoft.com/office/powerpoint/2012/main">
        <p15:guide id="7" pos="261" userDrawn="1">
          <p15:clr>
            <a:srgbClr val="FBAE40"/>
          </p15:clr>
        </p15:guide>
        <p15:guide id="8" pos="5491" userDrawn="1">
          <p15:clr>
            <a:srgbClr val="FBAE40"/>
          </p15:clr>
        </p15:guide>
        <p15:guide id="9" orient="horz" pos="714" userDrawn="1">
          <p15:clr>
            <a:srgbClr val="FBAE40"/>
          </p15:clr>
        </p15:guide>
        <p15:guide id="10" orient="horz" pos="1044" userDrawn="1">
          <p15:clr>
            <a:srgbClr val="FBAE40"/>
          </p15:clr>
        </p15:guide>
        <p15:guide id="11" orient="horz" pos="317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001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617694"/>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32" r:id="rId3"/>
    <p:sldLayoutId id="2147483707" r:id="rId4"/>
    <p:sldLayoutId id="2147483708" r:id="rId5"/>
    <p:sldLayoutId id="2147483709" r:id="rId6"/>
    <p:sldLayoutId id="2147483710" r:id="rId7"/>
    <p:sldLayoutId id="2147483711" r:id="rId8"/>
    <p:sldLayoutId id="2147483712" r:id="rId9"/>
    <p:sldLayoutId id="214748373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34" r:id="rId19"/>
    <p:sldLayoutId id="2147483727" r:id="rId20"/>
    <p:sldLayoutId id="2147483728" r:id="rId21"/>
    <p:sldLayoutId id="2147483729" r:id="rId22"/>
    <p:sldLayoutId id="2147483731" r:id="rId23"/>
    <p:sldLayoutId id="2147483735" r:id="rId24"/>
  </p:sldLayoutIdLst>
  <p:transition spd="med"/>
  <p:txStyles>
    <p:titleStyle>
      <a:lvl1pPr marL="0" marR="0" indent="0"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1pPr>
      <a:lvl2pPr marL="0" marR="0" indent="0"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2pPr>
      <a:lvl3pPr marL="0" marR="0" indent="0"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3pPr>
      <a:lvl4pPr marL="0" marR="0" indent="0"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4pPr>
      <a:lvl5pPr marL="0" marR="0" indent="0"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5pPr>
      <a:lvl6pPr marL="0" marR="0" indent="171399"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6pPr>
      <a:lvl7pPr marL="0" marR="0" indent="342797"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7pPr>
      <a:lvl8pPr marL="0" marR="0" indent="514196"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8pPr>
      <a:lvl9pPr marL="0" marR="0" indent="685594" algn="l" defTabSz="822713" rtl="0" eaLnBrk="1" latinLnBrk="0" hangingPunct="1">
        <a:lnSpc>
          <a:spcPct val="100000"/>
        </a:lnSpc>
        <a:spcBef>
          <a:spcPts val="0"/>
        </a:spcBef>
        <a:spcAft>
          <a:spcPts val="0"/>
        </a:spcAft>
        <a:buClrTx/>
        <a:buSzTx/>
        <a:buFontTx/>
        <a:buNone/>
        <a:tabLst/>
        <a:defRPr sz="2849" b="1" i="0" u="none" strike="noStrike" cap="none" spc="0" baseline="0">
          <a:solidFill>
            <a:srgbClr val="000000"/>
          </a:solidFill>
          <a:uFillTx/>
          <a:latin typeface="Georgia"/>
          <a:ea typeface="Georgia"/>
          <a:cs typeface="Georgia"/>
          <a:sym typeface="Georgia"/>
        </a:defRPr>
      </a:lvl9pPr>
    </p:titleStyle>
    <p:bodyStyle>
      <a:lvl1pPr marL="305303" marR="0" indent="-305303"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1pPr>
      <a:lvl2pPr marL="462164" marR="0" indent="-290766"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2pPr>
      <a:lvl3pPr marL="614179" marR="0" indent="-271382"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3pPr>
      <a:lvl4pPr marL="839853" marR="0" indent="-325657"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4pPr>
      <a:lvl5pPr marL="1011252" marR="0" indent="-325657"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5pPr>
      <a:lvl6pPr marL="1182650" marR="0" indent="-325657"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6pPr>
      <a:lvl7pPr marL="1354049" marR="0" indent="-325657"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7pPr>
      <a:lvl8pPr marL="1525447" marR="0" indent="-325657"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8pPr>
      <a:lvl9pPr marL="1696846" marR="0" indent="-325657" algn="l" defTabSz="822713" rtl="0" eaLnBrk="1" latinLnBrk="0" hangingPunct="1">
        <a:lnSpc>
          <a:spcPct val="100000"/>
        </a:lnSpc>
        <a:spcBef>
          <a:spcPts val="713"/>
        </a:spcBef>
        <a:spcAft>
          <a:spcPts val="0"/>
        </a:spcAft>
        <a:buClr>
          <a:srgbClr val="000000"/>
        </a:buClr>
        <a:buSzPct val="100000"/>
        <a:buFont typeface="Arial"/>
        <a:buChar char="»"/>
        <a:tabLst/>
        <a:defRPr sz="2849" b="0" i="0" u="none" strike="noStrike" cap="none" spc="0" baseline="0">
          <a:solidFill>
            <a:srgbClr val="000000"/>
          </a:solidFill>
          <a:uFillTx/>
          <a:latin typeface="+mj-lt"/>
          <a:ea typeface="+mj-ea"/>
          <a:cs typeface="+mj-cs"/>
          <a:sym typeface="Calibri"/>
        </a:defRPr>
      </a:lvl9pPr>
    </p:bodyStyle>
    <p:otherStyle>
      <a:lvl1pPr marL="0" marR="0" indent="0"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1pPr>
      <a:lvl2pPr marL="0" marR="0" indent="171399"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2pPr>
      <a:lvl3pPr marL="0" marR="0" indent="342797"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3pPr>
      <a:lvl4pPr marL="0" marR="0" indent="514196"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4pPr>
      <a:lvl5pPr marL="0" marR="0" indent="685594"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5pPr>
      <a:lvl6pPr marL="0" marR="0" indent="856993"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6pPr>
      <a:lvl7pPr marL="0" marR="0" indent="1028391"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7pPr>
      <a:lvl8pPr marL="0" marR="0" indent="1199790"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8pPr>
      <a:lvl9pPr marL="0" marR="0" indent="1371189" algn="r" defTabSz="822713" rtl="0" eaLnBrk="1" latinLnBrk="0" hangingPunct="1">
        <a:lnSpc>
          <a:spcPct val="100000"/>
        </a:lnSpc>
        <a:spcBef>
          <a:spcPts val="0"/>
        </a:spcBef>
        <a:spcAft>
          <a:spcPts val="0"/>
        </a:spcAft>
        <a:buClrTx/>
        <a:buSzTx/>
        <a:buFontTx/>
        <a:buNone/>
        <a:tabLst/>
        <a:defRPr sz="1050" b="0" i="0" u="none" strike="noStrike" cap="none" spc="0" baseline="0">
          <a:solidFill>
            <a:schemeClr val="tx1"/>
          </a:solidFill>
          <a:uFillTx/>
          <a:latin typeface="+mn-lt"/>
          <a:ea typeface="+mn-ea"/>
          <a:cs typeface="+mn-cs"/>
          <a:sym typeface="Gill Sans"/>
        </a:defRPr>
      </a:lvl9pPr>
    </p:otherStyle>
  </p:txStyles>
  <p:extLst>
    <p:ext uri="{27BBF7A9-308A-43DC-89C8-2F10F3537804}">
      <p15:sldGuideLst xmlns:p15="http://schemas.microsoft.com/office/powerpoint/2012/main">
        <p15:guide id="1" pos="16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t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1C6E3B-76FE-0249-88BA-8AC3D4770419}"/>
              </a:ext>
            </a:extLst>
          </p:cNvPr>
          <p:cNvSpPr>
            <a:spLocks noGrp="1"/>
          </p:cNvSpPr>
          <p:nvPr>
            <p:ph type="body" sz="quarter" idx="10"/>
          </p:nvPr>
        </p:nvSpPr>
        <p:spPr>
          <a:xfrm>
            <a:off x="2069077" y="703133"/>
            <a:ext cx="5791271" cy="554965"/>
          </a:xfrm>
        </p:spPr>
        <p:txBody>
          <a:bodyPr/>
          <a:lstStyle/>
          <a:p>
            <a:r>
              <a:rPr lang="en-AU" dirty="0" err="1"/>
              <a:t>Rongo</a:t>
            </a:r>
            <a:r>
              <a:rPr lang="en-AU" dirty="0"/>
              <a:t> o </a:t>
            </a:r>
            <a:r>
              <a:rPr lang="en-AU" dirty="0" err="1"/>
              <a:t>te</a:t>
            </a:r>
            <a:r>
              <a:rPr lang="en-AU" dirty="0"/>
              <a:t> </a:t>
            </a:r>
            <a:r>
              <a:rPr lang="en-AU" dirty="0" err="1"/>
              <a:t>Wā</a:t>
            </a:r>
            <a:endParaRPr lang="en-AU" dirty="0"/>
          </a:p>
        </p:txBody>
      </p:sp>
      <p:sp>
        <p:nvSpPr>
          <p:cNvPr id="3" name="Title 2">
            <a:extLst>
              <a:ext uri="{FF2B5EF4-FFF2-40B4-BE49-F238E27FC236}">
                <a16:creationId xmlns:a16="http://schemas.microsoft.com/office/drawing/2014/main" id="{4BCA0881-BA0E-224E-B548-5E8FD0C12290}"/>
              </a:ext>
            </a:extLst>
          </p:cNvPr>
          <p:cNvSpPr>
            <a:spLocks noGrp="1"/>
          </p:cNvSpPr>
          <p:nvPr>
            <p:ph type="title"/>
          </p:nvPr>
        </p:nvSpPr>
        <p:spPr>
          <a:xfrm>
            <a:off x="2055257" y="1258098"/>
            <a:ext cx="6059781" cy="3583657"/>
          </a:xfrm>
        </p:spPr>
        <p:txBody>
          <a:bodyPr/>
          <a:lstStyle/>
          <a:p>
            <a:r>
              <a:rPr lang="en-AU" dirty="0"/>
              <a:t>Bachelor of  Social &amp; Environmental  Sustainability</a:t>
            </a:r>
          </a:p>
        </p:txBody>
      </p:sp>
      <p:sp>
        <p:nvSpPr>
          <p:cNvPr id="4" name="TextBox 3">
            <a:extLst>
              <a:ext uri="{FF2B5EF4-FFF2-40B4-BE49-F238E27FC236}">
                <a16:creationId xmlns:a16="http://schemas.microsoft.com/office/drawing/2014/main" id="{31E19477-A0AB-5F47-8370-8E35D745CBDB}"/>
              </a:ext>
            </a:extLst>
          </p:cNvPr>
          <p:cNvSpPr txBox="1"/>
          <p:nvPr/>
        </p:nvSpPr>
        <p:spPr>
          <a:xfrm>
            <a:off x="867905" y="1952786"/>
            <a:ext cx="92396" cy="668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algn="l"/>
            <a:endParaRPr lang="en-US" dirty="0"/>
          </a:p>
        </p:txBody>
      </p:sp>
    </p:spTree>
    <p:extLst>
      <p:ext uri="{BB962C8B-B14F-4D97-AF65-F5344CB8AC3E}">
        <p14:creationId xmlns:p14="http://schemas.microsoft.com/office/powerpoint/2010/main" val="233998589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B26B-FCC7-0A44-8B60-58E0B3F4A0BE}"/>
              </a:ext>
            </a:extLst>
          </p:cNvPr>
          <p:cNvSpPr>
            <a:spLocks noGrp="1"/>
          </p:cNvSpPr>
          <p:nvPr>
            <p:ph type="title"/>
          </p:nvPr>
        </p:nvSpPr>
        <p:spPr>
          <a:xfrm>
            <a:off x="1456006" y="0"/>
            <a:ext cx="7336301" cy="5715000"/>
          </a:xfrm>
        </p:spPr>
        <p:txBody>
          <a:bodyPr/>
          <a:lstStyle/>
          <a:p>
            <a:pPr>
              <a:lnSpc>
                <a:spcPct val="107000"/>
              </a:lnSpc>
              <a:spcAft>
                <a:spcPts val="800"/>
              </a:spcAft>
            </a:pPr>
            <a:r>
              <a:rPr lang="en-NZ" sz="2000" b="1" dirty="0">
                <a:effectLst/>
                <a:latin typeface="Calibri" panose="020F0502020204030204" pitchFamily="34" charset="0"/>
                <a:ea typeface="Calibri" panose="020F0502020204030204" pitchFamily="34" charset="0"/>
                <a:cs typeface="Times New Roman" panose="02020603050405020304" pitchFamily="18" charset="0"/>
              </a:rPr>
              <a:t>Career &amp; study directions ?</a:t>
            </a:r>
            <a:br>
              <a:rPr lang="en-NZ" sz="2000" dirty="0">
                <a:effectLst/>
                <a:latin typeface="Calibri" panose="020F0502020204030204" pitchFamily="34" charset="0"/>
                <a:ea typeface="Calibri" panose="020F0502020204030204" pitchFamily="34" charset="0"/>
                <a:cs typeface="Times New Roman" panose="02020603050405020304" pitchFamily="18" charset="0"/>
              </a:rPr>
            </a:br>
            <a:br>
              <a:rPr lang="en-NZ" sz="2000" dirty="0">
                <a:effectLst/>
                <a:latin typeface="Calibri" panose="020F0502020204030204" pitchFamily="34" charset="0"/>
                <a:ea typeface="Calibri" panose="020F0502020204030204" pitchFamily="34" charset="0"/>
                <a:cs typeface="Times New Roman" panose="02020603050405020304" pitchFamily="18" charset="0"/>
              </a:rPr>
            </a:br>
            <a:r>
              <a:rPr lang="en-NZ" sz="2000" dirty="0">
                <a:effectLst/>
                <a:latin typeface="Calibri" panose="020F0502020204030204" pitchFamily="34" charset="0"/>
                <a:ea typeface="Calibri" panose="020F0502020204030204" pitchFamily="34" charset="0"/>
                <a:cs typeface="Times New Roman" panose="02020603050405020304" pitchFamily="18" charset="0"/>
              </a:rPr>
              <a:t>Local communities, governments and NZ firms including peak business  groups (like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ExportNZ</a:t>
            </a:r>
            <a:r>
              <a:rPr lang="en-NZ" sz="2000" dirty="0">
                <a:effectLst/>
                <a:latin typeface="Calibri" panose="020F0502020204030204" pitchFamily="34" charset="0"/>
                <a:ea typeface="Calibri" panose="020F0502020204030204" pitchFamily="34" charset="0"/>
                <a:cs typeface="Times New Roman" panose="02020603050405020304" pitchFamily="18" charset="0"/>
              </a:rPr>
              <a:t>, Iwi Leaders group,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ManufacturingNZ</a:t>
            </a:r>
            <a:r>
              <a:rPr lang="en-NZ" sz="2000" dirty="0">
                <a:effectLst/>
                <a:latin typeface="Calibri" panose="020F0502020204030204" pitchFamily="34" charset="0"/>
                <a:ea typeface="Calibri" panose="020F0502020204030204" pitchFamily="34" charset="0"/>
                <a:cs typeface="Times New Roman" panose="02020603050405020304" pitchFamily="18" charset="0"/>
              </a:rPr>
              <a:t>,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BusinessNZ</a:t>
            </a:r>
            <a:r>
              <a:rPr lang="en-NZ" sz="2000" dirty="0">
                <a:effectLst/>
                <a:latin typeface="Calibri" panose="020F0502020204030204" pitchFamily="34" charset="0"/>
                <a:ea typeface="Calibri" panose="020F0502020204030204" pitchFamily="34" charset="0"/>
                <a:cs typeface="Times New Roman" panose="02020603050405020304" pitchFamily="18" charset="0"/>
              </a:rPr>
              <a:t>, Energy Council, Sustainable Business Council, and local Employers’ Chambers of Commerce) are all facing significant megatrends: social/demographic change;  technology change, and climate change.</a:t>
            </a:r>
            <a:br>
              <a:rPr lang="en-NZ" sz="2000" dirty="0">
                <a:effectLst/>
                <a:latin typeface="Calibri" panose="020F0502020204030204" pitchFamily="34" charset="0"/>
                <a:ea typeface="Calibri" panose="020F0502020204030204" pitchFamily="34" charset="0"/>
                <a:cs typeface="Times New Roman" panose="02020603050405020304" pitchFamily="18" charset="0"/>
              </a:rPr>
            </a:br>
            <a:r>
              <a:rPr lang="en-NZ" sz="2000" dirty="0">
                <a:effectLst/>
                <a:latin typeface="Calibri" panose="020F0502020204030204" pitchFamily="34" charset="0"/>
                <a:ea typeface="Calibri" panose="020F0502020204030204" pitchFamily="34" charset="0"/>
                <a:cs typeface="Times New Roman" panose="02020603050405020304" pitchFamily="18" charset="0"/>
              </a:rPr>
              <a:t> </a:t>
            </a:r>
            <a:br>
              <a:rPr lang="en-NZ" sz="2000" dirty="0">
                <a:effectLst/>
                <a:latin typeface="Calibri" panose="020F0502020204030204" pitchFamily="34" charset="0"/>
                <a:ea typeface="Calibri" panose="020F0502020204030204" pitchFamily="34" charset="0"/>
                <a:cs typeface="Times New Roman" panose="02020603050405020304" pitchFamily="18" charset="0"/>
              </a:rPr>
            </a:br>
            <a:r>
              <a:rPr lang="en-NZ" sz="2000" b="1" dirty="0">
                <a:effectLst/>
                <a:latin typeface="Calibri" panose="020F0502020204030204" pitchFamily="34" charset="0"/>
                <a:ea typeface="Calibri" panose="020F0502020204030204" pitchFamily="34" charset="0"/>
                <a:cs typeface="Times New Roman" panose="02020603050405020304" pitchFamily="18" charset="0"/>
              </a:rPr>
              <a:t>Aotearoa NZ and the wider world needs BSENS graduates who are change makers</a:t>
            </a:r>
            <a:r>
              <a:rPr lang="en-NZ" sz="2000" dirty="0">
                <a:effectLst/>
                <a:latin typeface="Calibri" panose="020F0502020204030204" pitchFamily="34" charset="0"/>
                <a:ea typeface="Calibri" panose="020F0502020204030204" pitchFamily="34" charset="0"/>
                <a:cs typeface="Times New Roman" panose="02020603050405020304" pitchFamily="18" charset="0"/>
              </a:rPr>
              <a:t>, with the capability to support a transition to a more productive, sustainable and inclusive economic future.</a:t>
            </a:r>
            <a:br>
              <a:rPr lang="en-NZ" sz="2000" dirty="0">
                <a:effectLst/>
                <a:latin typeface="Calibri" panose="020F0502020204030204" pitchFamily="34" charset="0"/>
                <a:ea typeface="Calibri" panose="020F0502020204030204" pitchFamily="34" charset="0"/>
                <a:cs typeface="Times New Roman" panose="02020603050405020304" pitchFamily="18" charset="0"/>
              </a:rPr>
            </a:br>
            <a:br>
              <a:rPr lang="en-NZ" sz="2000" dirty="0">
                <a:effectLst/>
                <a:latin typeface="Calibri" panose="020F0502020204030204" pitchFamily="34" charset="0"/>
                <a:ea typeface="Calibri" panose="020F0502020204030204" pitchFamily="34" charset="0"/>
                <a:cs typeface="Times New Roman" panose="02020603050405020304" pitchFamily="18" charset="0"/>
              </a:rPr>
            </a:br>
            <a:r>
              <a:rPr lang="en-NZ" sz="2000" b="1" dirty="0">
                <a:effectLst/>
                <a:latin typeface="Calibri" panose="020F0502020204030204" pitchFamily="34" charset="0"/>
                <a:ea typeface="Calibri" panose="020F0502020204030204" pitchFamily="34" charset="0"/>
                <a:cs typeface="Times New Roman" panose="02020603050405020304" pitchFamily="18" charset="0"/>
              </a:rPr>
              <a:t>Future UC study: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eg</a:t>
            </a:r>
            <a:r>
              <a:rPr lang="en-NZ" sz="2000" dirty="0">
                <a:effectLst/>
                <a:latin typeface="Calibri" panose="020F0502020204030204" pitchFamily="34" charset="0"/>
                <a:ea typeface="Calibri" panose="020F0502020204030204" pitchFamily="34" charset="0"/>
                <a:cs typeface="Times New Roman" panose="02020603050405020304" pitchFamily="18" charset="0"/>
              </a:rPr>
              <a:t> Masters of Policy &amp; Governance, Masters of international relations, Masters of Disaster Risk &amp; Resilience, PhD…</a:t>
            </a:r>
            <a:br>
              <a:rPr lang="en-NZ" sz="3200" dirty="0">
                <a:effectLst/>
                <a:latin typeface="Calibri" panose="020F0502020204030204" pitchFamily="34" charset="0"/>
                <a:ea typeface="Calibri" panose="020F0502020204030204" pitchFamily="34" charset="0"/>
                <a:cs typeface="Times New Roman" panose="02020603050405020304" pitchFamily="18" charset="0"/>
              </a:rPr>
            </a:br>
            <a:endParaRPr lang="en-NZ" noProof="0" dirty="0"/>
          </a:p>
        </p:txBody>
      </p:sp>
    </p:spTree>
    <p:extLst>
      <p:ext uri="{BB962C8B-B14F-4D97-AF65-F5344CB8AC3E}">
        <p14:creationId xmlns:p14="http://schemas.microsoft.com/office/powerpoint/2010/main" val="22069506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14B9AA-C5FD-C240-6477-BB095E00149C}"/>
              </a:ext>
            </a:extLst>
          </p:cNvPr>
          <p:cNvSpPr txBox="1"/>
          <p:nvPr/>
        </p:nvSpPr>
        <p:spPr>
          <a:xfrm>
            <a:off x="2156206" y="809518"/>
            <a:ext cx="6074738" cy="138499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r>
              <a:rPr lang="en-NZ" sz="2800" dirty="0"/>
              <a:t>For More Info:</a:t>
            </a:r>
          </a:p>
          <a:p>
            <a:endParaRPr lang="en-NZ" sz="2800" dirty="0"/>
          </a:p>
          <a:p>
            <a:r>
              <a:rPr lang="en-NZ" sz="2800" dirty="0"/>
              <a:t>ArtsOutreach@canterbury.ac.nz</a:t>
            </a:r>
          </a:p>
        </p:txBody>
      </p:sp>
      <p:sp>
        <p:nvSpPr>
          <p:cNvPr id="4" name="TextBox 3">
            <a:extLst>
              <a:ext uri="{FF2B5EF4-FFF2-40B4-BE49-F238E27FC236}">
                <a16:creationId xmlns:a16="http://schemas.microsoft.com/office/drawing/2014/main" id="{05916DBC-4DE8-49FC-F6C6-499316DB70D5}"/>
              </a:ext>
            </a:extLst>
          </p:cNvPr>
          <p:cNvSpPr txBox="1"/>
          <p:nvPr/>
        </p:nvSpPr>
        <p:spPr>
          <a:xfrm>
            <a:off x="2865600" y="3132000"/>
            <a:ext cx="92396" cy="668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algn="l"/>
            <a:endParaRPr lang="en-NZ" dirty="0"/>
          </a:p>
        </p:txBody>
      </p:sp>
    </p:spTree>
    <p:extLst>
      <p:ext uri="{BB962C8B-B14F-4D97-AF65-F5344CB8AC3E}">
        <p14:creationId xmlns:p14="http://schemas.microsoft.com/office/powerpoint/2010/main" val="28603363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BF2EC-FBB0-4BE8-9996-9E528637CB42}"/>
              </a:ext>
            </a:extLst>
          </p:cNvPr>
          <p:cNvSpPr>
            <a:spLocks noGrp="1"/>
          </p:cNvSpPr>
          <p:nvPr>
            <p:ph type="title"/>
          </p:nvPr>
        </p:nvSpPr>
        <p:spPr/>
        <p:txBody>
          <a:bodyPr/>
          <a:lstStyle/>
          <a:p>
            <a:endParaRPr lang="en-NZ"/>
          </a:p>
        </p:txBody>
      </p:sp>
      <p:pic>
        <p:nvPicPr>
          <p:cNvPr id="5" name="UC Arts - sustainability degree - Bridget v4">
            <a:hlinkClick r:id="" action="ppaction://media"/>
            <a:extLst>
              <a:ext uri="{FF2B5EF4-FFF2-40B4-BE49-F238E27FC236}">
                <a16:creationId xmlns:a16="http://schemas.microsoft.com/office/drawing/2014/main" id="{40291A7C-BBA2-4063-870A-BDADBB3023B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73294" y="186052"/>
            <a:ext cx="8797412" cy="4948820"/>
          </a:xfrm>
        </p:spPr>
      </p:pic>
    </p:spTree>
    <p:extLst>
      <p:ext uri="{BB962C8B-B14F-4D97-AF65-F5344CB8AC3E}">
        <p14:creationId xmlns:p14="http://schemas.microsoft.com/office/powerpoint/2010/main" val="35843732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79490-0A1C-4C01-BA48-2DE7F80BA4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
          <a:stretch/>
        </p:blipFill>
        <p:spPr>
          <a:xfrm>
            <a:off x="0" y="0"/>
            <a:ext cx="9144000" cy="5715000"/>
          </a:xfrm>
          <a:prstGeom prst="rect">
            <a:avLst/>
          </a:prstGeom>
        </p:spPr>
      </p:pic>
      <p:sp>
        <p:nvSpPr>
          <p:cNvPr id="2" name="TextBox 1">
            <a:extLst>
              <a:ext uri="{FF2B5EF4-FFF2-40B4-BE49-F238E27FC236}">
                <a16:creationId xmlns:a16="http://schemas.microsoft.com/office/drawing/2014/main" id="{91F0DDDC-EF6D-F964-6A54-87F05B5DA8C3}"/>
              </a:ext>
            </a:extLst>
          </p:cNvPr>
          <p:cNvSpPr txBox="1"/>
          <p:nvPr/>
        </p:nvSpPr>
        <p:spPr>
          <a:xfrm>
            <a:off x="4114800" y="2405575"/>
            <a:ext cx="914400" cy="914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spAutoFit/>
          </a:bodyPr>
          <a:lstStyle/>
          <a:p>
            <a:pPr algn="l"/>
            <a:endParaRPr lang="en-NZ" dirty="0"/>
          </a:p>
        </p:txBody>
      </p:sp>
      <p:sp>
        <p:nvSpPr>
          <p:cNvPr id="3" name="TextBox 2">
            <a:extLst>
              <a:ext uri="{FF2B5EF4-FFF2-40B4-BE49-F238E27FC236}">
                <a16:creationId xmlns:a16="http://schemas.microsoft.com/office/drawing/2014/main" id="{C9A94FFC-9F5B-0AF1-724C-B7A7D5B1CA3A}"/>
              </a:ext>
            </a:extLst>
          </p:cNvPr>
          <p:cNvSpPr txBox="1"/>
          <p:nvPr/>
        </p:nvSpPr>
        <p:spPr>
          <a:xfrm>
            <a:off x="3024554" y="2405575"/>
            <a:ext cx="1090246" cy="668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spAutoFit/>
          </a:bodyPr>
          <a:lstStyle/>
          <a:p>
            <a:pPr algn="l"/>
            <a:endParaRPr lang="en-NZ" dirty="0"/>
          </a:p>
        </p:txBody>
      </p:sp>
      <p:sp>
        <p:nvSpPr>
          <p:cNvPr id="4" name="TextBox 3">
            <a:extLst>
              <a:ext uri="{FF2B5EF4-FFF2-40B4-BE49-F238E27FC236}">
                <a16:creationId xmlns:a16="http://schemas.microsoft.com/office/drawing/2014/main" id="{92860890-FBAB-6AD9-5FFE-51098A3B1295}"/>
              </a:ext>
            </a:extLst>
          </p:cNvPr>
          <p:cNvSpPr txBox="1"/>
          <p:nvPr/>
        </p:nvSpPr>
        <p:spPr>
          <a:xfrm>
            <a:off x="1420837" y="3281138"/>
            <a:ext cx="92396" cy="668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algn="l"/>
            <a:endParaRPr lang="en-NZ" dirty="0"/>
          </a:p>
        </p:txBody>
      </p:sp>
      <p:sp>
        <p:nvSpPr>
          <p:cNvPr id="6" name="TextBox 5">
            <a:extLst>
              <a:ext uri="{FF2B5EF4-FFF2-40B4-BE49-F238E27FC236}">
                <a16:creationId xmlns:a16="http://schemas.microsoft.com/office/drawing/2014/main" id="{64F4B655-8158-DB4A-A85F-5A3955F90A22}"/>
              </a:ext>
            </a:extLst>
          </p:cNvPr>
          <p:cNvSpPr txBox="1"/>
          <p:nvPr/>
        </p:nvSpPr>
        <p:spPr>
          <a:xfrm>
            <a:off x="1467035" y="3797727"/>
            <a:ext cx="4874314" cy="1776512"/>
          </a:xfrm>
          <a:prstGeom prst="rect">
            <a:avLst/>
          </a:prstGeom>
          <a:solidFill>
            <a:schemeClr val="tx1">
              <a:alpha val="77000"/>
            </a:schemeClr>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spAutoFit/>
          </a:bodyPr>
          <a:lstStyle/>
          <a:p>
            <a:pPr marL="0" marR="0" lvl="0" indent="0" algn="l" defTabSz="855878" rtl="0" eaLnBrk="1" fontAlgn="auto" latinLnBrk="0" hangingPunct="0">
              <a:lnSpc>
                <a:spcPct val="100000"/>
              </a:lnSpc>
              <a:spcBef>
                <a:spcPts val="0"/>
              </a:spcBef>
              <a:spcAft>
                <a:spcPts val="0"/>
              </a:spcAft>
              <a:buClrTx/>
              <a:buSzTx/>
              <a:buFontTx/>
              <a:buNone/>
              <a:tabLst/>
              <a:defRPr/>
            </a:pPr>
            <a:r>
              <a:rPr kumimoji="0" lang="en-NZ" sz="2400" b="1" i="0" u="none" strike="noStrike" kern="0" cap="none" spc="0" normalizeH="0" baseline="0" noProof="0" dirty="0">
                <a:ln>
                  <a:noFill/>
                </a:ln>
                <a:solidFill>
                  <a:srgbClr val="D0BF7D">
                    <a:lumOff val="44000"/>
                  </a:srgbClr>
                </a:solidFill>
                <a:effectLst/>
                <a:uLnTx/>
                <a:uFillTx/>
                <a:latin typeface="Georgia"/>
                <a:sym typeface="Georgia"/>
              </a:rPr>
              <a:t>What is sustainability</a:t>
            </a:r>
            <a:r>
              <a:rPr kumimoji="0" lang="en-NZ" sz="3744" b="1" i="0" u="none" strike="noStrike" kern="0" cap="none" spc="0" normalizeH="0" baseline="0" noProof="0" dirty="0">
                <a:ln>
                  <a:noFill/>
                </a:ln>
                <a:solidFill>
                  <a:srgbClr val="D0BF7D">
                    <a:lumOff val="44000"/>
                  </a:srgbClr>
                </a:solidFill>
                <a:effectLst/>
                <a:uLnTx/>
                <a:uFillTx/>
                <a:latin typeface="Georgia"/>
                <a:sym typeface="Georgia"/>
              </a:rPr>
              <a:t>?</a:t>
            </a:r>
          </a:p>
          <a:p>
            <a:pPr marL="0" marR="0" lvl="0" indent="0" algn="l" defTabSz="855878" rtl="0" eaLnBrk="1" fontAlgn="auto" latinLnBrk="0" hangingPunct="0">
              <a:lnSpc>
                <a:spcPct val="100000"/>
              </a:lnSpc>
              <a:spcBef>
                <a:spcPts val="0"/>
              </a:spcBef>
              <a:spcAft>
                <a:spcPts val="0"/>
              </a:spcAft>
              <a:buClrTx/>
              <a:buSzTx/>
              <a:buFontTx/>
              <a:buNone/>
              <a:tabLst/>
              <a:defRPr/>
            </a:pPr>
            <a:r>
              <a:rPr kumimoji="0" lang="en-NZ" sz="1800" b="1" i="0" u="none" strike="noStrike" kern="0" cap="none" spc="0" normalizeH="0" baseline="0" noProof="0" dirty="0">
                <a:ln>
                  <a:noFill/>
                </a:ln>
                <a:solidFill>
                  <a:srgbClr val="D0BF7D">
                    <a:lumOff val="44000"/>
                  </a:srgbClr>
                </a:solidFill>
                <a:effectLst/>
                <a:uLnTx/>
                <a:uFillTx/>
                <a:latin typeface="Georgia"/>
                <a:sym typeface="Georgia"/>
              </a:rPr>
              <a:t>‘the ability to develop in ways that meet </a:t>
            </a:r>
          </a:p>
          <a:p>
            <a:pPr marL="0" marR="0" lvl="0" indent="0" algn="l" defTabSz="855878" rtl="0" eaLnBrk="1" fontAlgn="auto" latinLnBrk="0" hangingPunct="0">
              <a:lnSpc>
                <a:spcPct val="100000"/>
              </a:lnSpc>
              <a:spcBef>
                <a:spcPts val="0"/>
              </a:spcBef>
              <a:spcAft>
                <a:spcPts val="0"/>
              </a:spcAft>
              <a:buClrTx/>
              <a:buSzTx/>
              <a:buFontTx/>
              <a:buNone/>
              <a:tabLst/>
              <a:defRPr/>
            </a:pPr>
            <a:r>
              <a:rPr kumimoji="0" lang="en-NZ" sz="1800" b="1" i="0" u="none" strike="noStrike" kern="0" cap="none" spc="0" normalizeH="0" baseline="0" noProof="0" dirty="0">
                <a:ln>
                  <a:noFill/>
                </a:ln>
                <a:solidFill>
                  <a:srgbClr val="D0BF7D">
                    <a:lumOff val="44000"/>
                  </a:srgbClr>
                </a:solidFill>
                <a:effectLst/>
                <a:uLnTx/>
                <a:uFillTx/>
                <a:latin typeface="Georgia"/>
                <a:sym typeface="Georgia"/>
              </a:rPr>
              <a:t>our own needs without compromising</a:t>
            </a:r>
          </a:p>
          <a:p>
            <a:pPr marL="0" marR="0" lvl="0" indent="0" algn="l" defTabSz="855878" rtl="0" eaLnBrk="1" fontAlgn="auto" latinLnBrk="0" hangingPunct="0">
              <a:lnSpc>
                <a:spcPct val="100000"/>
              </a:lnSpc>
              <a:spcBef>
                <a:spcPts val="0"/>
              </a:spcBef>
              <a:spcAft>
                <a:spcPts val="0"/>
              </a:spcAft>
              <a:buClrTx/>
              <a:buSzTx/>
              <a:buFontTx/>
              <a:buNone/>
              <a:tabLst/>
              <a:defRPr/>
            </a:pPr>
            <a:r>
              <a:rPr kumimoji="0" lang="en-NZ" sz="1800" b="1" i="0" u="none" strike="noStrike" kern="0" cap="none" spc="0" normalizeH="0" baseline="0" noProof="0" dirty="0">
                <a:ln>
                  <a:noFill/>
                </a:ln>
                <a:solidFill>
                  <a:srgbClr val="D0BF7D">
                    <a:lumOff val="44000"/>
                  </a:srgbClr>
                </a:solidFill>
                <a:effectLst/>
                <a:uLnTx/>
                <a:uFillTx/>
                <a:latin typeface="Georgia"/>
                <a:sym typeface="Georgia"/>
              </a:rPr>
              <a:t> the ability of future generations to meet </a:t>
            </a:r>
          </a:p>
          <a:p>
            <a:pPr marL="0" marR="0" lvl="0" indent="0" algn="l" defTabSz="855878" rtl="0" eaLnBrk="1" fontAlgn="auto" latinLnBrk="0" hangingPunct="0">
              <a:lnSpc>
                <a:spcPct val="100000"/>
              </a:lnSpc>
              <a:spcBef>
                <a:spcPts val="0"/>
              </a:spcBef>
              <a:spcAft>
                <a:spcPts val="0"/>
              </a:spcAft>
              <a:buClrTx/>
              <a:buSzTx/>
              <a:buFontTx/>
              <a:buNone/>
              <a:tabLst/>
              <a:defRPr/>
            </a:pPr>
            <a:r>
              <a:rPr kumimoji="0" lang="en-NZ" sz="1800" b="1" i="0" u="none" strike="noStrike" kern="0" cap="none" spc="0" normalizeH="0" baseline="0" noProof="0" dirty="0">
                <a:ln>
                  <a:noFill/>
                </a:ln>
                <a:solidFill>
                  <a:srgbClr val="D0BF7D">
                    <a:lumOff val="44000"/>
                  </a:srgbClr>
                </a:solidFill>
                <a:effectLst/>
                <a:uLnTx/>
                <a:uFillTx/>
                <a:latin typeface="Georgia"/>
                <a:sym typeface="Georgia"/>
              </a:rPr>
              <a:t>their needs.’</a:t>
            </a:r>
          </a:p>
        </p:txBody>
      </p:sp>
      <p:sp>
        <p:nvSpPr>
          <p:cNvPr id="10" name="Rectangle 9">
            <a:extLst>
              <a:ext uri="{FF2B5EF4-FFF2-40B4-BE49-F238E27FC236}">
                <a16:creationId xmlns:a16="http://schemas.microsoft.com/office/drawing/2014/main" id="{BFA3B063-DA08-457A-AEAA-AB93F0578E4A}"/>
              </a:ext>
            </a:extLst>
          </p:cNvPr>
          <p:cNvSpPr/>
          <p:nvPr/>
        </p:nvSpPr>
        <p:spPr>
          <a:xfrm rot="10800000">
            <a:off x="1095" y="516"/>
            <a:ext cx="1876427" cy="5724522"/>
          </a:xfrm>
          <a:prstGeom prst="rect">
            <a:avLst/>
          </a:prstGeom>
          <a:gradFill>
            <a:gsLst>
              <a:gs pos="15000">
                <a:schemeClr val="accent3">
                  <a:lumOff val="44000"/>
                  <a:shade val="30000"/>
                  <a:satMod val="115000"/>
                  <a:alpha val="0"/>
                </a:schemeClr>
              </a:gs>
              <a:gs pos="55749">
                <a:srgbClr val="4D4D4C">
                  <a:alpha val="86000"/>
                </a:srgbClr>
              </a:gs>
              <a:gs pos="41000">
                <a:srgbClr val="4D4D4C">
                  <a:alpha val="24000"/>
                </a:srgbClr>
              </a:gs>
              <a:gs pos="75220">
                <a:srgbClr val="4D4D4C">
                  <a:alpha val="76000"/>
                </a:srgbClr>
              </a:gs>
              <a:gs pos="100000">
                <a:srgbClr val="4D4D4C"/>
              </a:gs>
            </a:gsLst>
            <a:lin ang="0" scaled="1"/>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7" tIns="109727" rIns="109727" bIns="109727" numCol="1" spcCol="38100" rtlCol="0" anchor="t">
            <a:spAutoFit/>
          </a:bodyPr>
          <a:lstStyle/>
          <a:p>
            <a:pPr marL="0" marR="0" indent="0" algn="l" defTabSz="2194560" rtl="0" fontAlgn="auto" latinLnBrk="0" hangingPunct="0">
              <a:lnSpc>
                <a:spcPct val="100000"/>
              </a:lnSpc>
              <a:spcBef>
                <a:spcPts val="0"/>
              </a:spcBef>
              <a:spcAft>
                <a:spcPts val="0"/>
              </a:spcAft>
              <a:buClrTx/>
              <a:buSzTx/>
              <a:buFontTx/>
              <a:buNone/>
              <a:tabLst/>
            </a:pPr>
            <a:endParaRPr kumimoji="0" lang="en-NZ" sz="10000" b="0" i="0" u="none" strike="noStrike" cap="none" spc="0" normalizeH="0" baseline="0" dirty="0">
              <a:ln>
                <a:noFill/>
              </a:ln>
              <a:solidFill>
                <a:srgbClr val="000000"/>
              </a:solidFill>
              <a:effectLst/>
              <a:uFillTx/>
              <a:latin typeface="+mj-lt"/>
              <a:ea typeface="+mj-ea"/>
              <a:cs typeface="+mj-cs"/>
              <a:sym typeface="Calibri"/>
            </a:endParaRPr>
          </a:p>
        </p:txBody>
      </p:sp>
      <p:pic>
        <p:nvPicPr>
          <p:cNvPr id="11" name="Picture 10">
            <a:extLst>
              <a:ext uri="{FF2B5EF4-FFF2-40B4-BE49-F238E27FC236}">
                <a16:creationId xmlns:a16="http://schemas.microsoft.com/office/drawing/2014/main" id="{D462824D-771C-4123-8037-EDA6AA6327A0}"/>
              </a:ext>
            </a:extLst>
          </p:cNvPr>
          <p:cNvPicPr>
            <a:picLocks noChangeAspect="1"/>
          </p:cNvPicPr>
          <p:nvPr/>
        </p:nvPicPr>
        <p:blipFill rotWithShape="1">
          <a:blip r:embed="rId4">
            <a:extLst>
              <a:ext uri="{28A0092B-C50C-407E-A947-70E740481C1C}">
                <a14:useLocalDpi xmlns:a14="http://schemas.microsoft.com/office/drawing/2010/main" val="0"/>
              </a:ext>
            </a:extLst>
          </a:blip>
          <a:srcRect t="291" b="291"/>
          <a:stretch/>
        </p:blipFill>
        <p:spPr>
          <a:xfrm>
            <a:off x="3479" y="516"/>
            <a:ext cx="1366038" cy="5724526"/>
          </a:xfrm>
          <a:prstGeom prst="rect">
            <a:avLst/>
          </a:prstGeom>
        </p:spPr>
      </p:pic>
    </p:spTree>
    <p:extLst>
      <p:ext uri="{BB962C8B-B14F-4D97-AF65-F5344CB8AC3E}">
        <p14:creationId xmlns:p14="http://schemas.microsoft.com/office/powerpoint/2010/main" val="14581477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237" y="596516"/>
            <a:ext cx="8975819" cy="1059656"/>
          </a:xfrm>
          <a:solidFill>
            <a:srgbClr val="CC0011"/>
          </a:solidFill>
        </p:spPr>
        <p:txBody>
          <a:bodyPr/>
          <a:lstStyle/>
          <a:p>
            <a:pPr algn="ctr"/>
            <a:r>
              <a:rPr lang="en-NZ" sz="3750" dirty="0">
                <a:solidFill>
                  <a:schemeClr val="tx1"/>
                </a:solidFill>
                <a:latin typeface="Times New Roman"/>
                <a:cs typeface="Times New Roman"/>
              </a:rPr>
              <a:t>What Does Studying Sustainability involve?</a:t>
            </a:r>
            <a:endParaRPr lang="en-US" sz="3750" dirty="0">
              <a:solidFill>
                <a:schemeClr val="tx1"/>
              </a:solidFill>
              <a:latin typeface="Times New Roman"/>
              <a:cs typeface="Times New Roman"/>
            </a:endParaRPr>
          </a:p>
        </p:txBody>
      </p:sp>
      <p:sp>
        <p:nvSpPr>
          <p:cNvPr id="5" name="TextBox 4"/>
          <p:cNvSpPr txBox="1">
            <a:spLocks noChangeArrowheads="1"/>
          </p:cNvSpPr>
          <p:nvPr/>
        </p:nvSpPr>
        <p:spPr bwMode="auto">
          <a:xfrm>
            <a:off x="514649" y="1829902"/>
            <a:ext cx="8735490" cy="2769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NZ" b="0" dirty="0">
                <a:latin typeface="Times New Roman"/>
                <a:cs typeface="Times New Roman"/>
              </a:rPr>
              <a:t>The study of how </a:t>
            </a:r>
            <a:r>
              <a:rPr lang="en-NZ" sz="3000" b="0" i="1" dirty="0">
                <a:latin typeface="Times New Roman"/>
                <a:cs typeface="Times New Roman"/>
              </a:rPr>
              <a:t>we</a:t>
            </a:r>
            <a:r>
              <a:rPr lang="en-NZ" b="0" dirty="0">
                <a:latin typeface="Times New Roman"/>
                <a:cs typeface="Times New Roman"/>
              </a:rPr>
              <a:t> </a:t>
            </a:r>
          </a:p>
          <a:p>
            <a:pPr algn="l"/>
            <a:r>
              <a:rPr lang="en-NZ" b="0" dirty="0">
                <a:latin typeface="Times New Roman"/>
                <a:cs typeface="Times New Roman"/>
              </a:rPr>
              <a:t>can make a difference in </a:t>
            </a:r>
          </a:p>
          <a:p>
            <a:pPr algn="l"/>
            <a:r>
              <a:rPr lang="en-NZ" dirty="0">
                <a:latin typeface="Times New Roman"/>
                <a:cs typeface="Times New Roman"/>
              </a:rPr>
              <a:t>our society, environment and </a:t>
            </a:r>
          </a:p>
          <a:p>
            <a:pPr algn="l"/>
            <a:r>
              <a:rPr lang="en-NZ" dirty="0">
                <a:latin typeface="Times New Roman"/>
                <a:cs typeface="Times New Roman"/>
              </a:rPr>
              <a:t>economy </a:t>
            </a:r>
            <a:r>
              <a:rPr lang="en-NZ" b="0" dirty="0">
                <a:latin typeface="Times New Roman"/>
                <a:cs typeface="Times New Roman"/>
              </a:rPr>
              <a:t>to the future; </a:t>
            </a:r>
          </a:p>
          <a:p>
            <a:pPr algn="l"/>
            <a:r>
              <a:rPr lang="en-NZ" b="0" dirty="0">
                <a:latin typeface="Times New Roman"/>
                <a:cs typeface="Times New Roman"/>
              </a:rPr>
              <a:t>as citizens, businesses, Iwi, </a:t>
            </a:r>
          </a:p>
          <a:p>
            <a:pPr algn="l"/>
            <a:r>
              <a:rPr lang="en-NZ" b="0" dirty="0">
                <a:latin typeface="Times New Roman"/>
                <a:cs typeface="Times New Roman"/>
              </a:rPr>
              <a:t>and community advocates working</a:t>
            </a:r>
          </a:p>
          <a:p>
            <a:pPr algn="l"/>
            <a:r>
              <a:rPr lang="en-NZ" b="0" dirty="0">
                <a:latin typeface="Times New Roman"/>
                <a:cs typeface="Times New Roman"/>
              </a:rPr>
              <a:t>locally nationally and internationally.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040" y="1592107"/>
            <a:ext cx="2684183" cy="4020244"/>
          </a:xfrm>
          <a:prstGeom prst="rect">
            <a:avLst/>
          </a:prstGeom>
        </p:spPr>
      </p:pic>
    </p:spTree>
    <p:extLst>
      <p:ext uri="{BB962C8B-B14F-4D97-AF65-F5344CB8AC3E}">
        <p14:creationId xmlns:p14="http://schemas.microsoft.com/office/powerpoint/2010/main" val="403348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0886" y="278298"/>
            <a:ext cx="7057185" cy="660853"/>
          </a:xfrm>
        </p:spPr>
        <p:txBody>
          <a:bodyPr/>
          <a:lstStyle/>
          <a:p>
            <a:r>
              <a:rPr lang="mi-NZ" dirty="0"/>
              <a:t>Bachelor of Social Work </a:t>
            </a:r>
            <a:r>
              <a:rPr lang="mi-NZ" i="1" dirty="0"/>
              <a:t>BSW (Hons)</a:t>
            </a:r>
            <a:endParaRPr lang="en-NZ" dirty="0"/>
          </a:p>
        </p:txBody>
      </p:sp>
      <p:sp>
        <p:nvSpPr>
          <p:cNvPr id="5" name="Rectangle 4"/>
          <p:cNvSpPr/>
          <p:nvPr/>
        </p:nvSpPr>
        <p:spPr>
          <a:xfrm>
            <a:off x="0" y="0"/>
            <a:ext cx="9144000" cy="5715000"/>
          </a:xfrm>
          <a:prstGeom prst="rect">
            <a:avLst/>
          </a:prstGeom>
          <a:solidFill>
            <a:schemeClr val="accent3">
              <a:lumOff val="44000"/>
            </a:schemeClr>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7" tIns="109727" rIns="109727" bIns="109727" numCol="1" spcCol="38100" rtlCol="0" anchor="t">
            <a:spAutoFit/>
          </a:bodyPr>
          <a:lstStyle/>
          <a:p>
            <a:pPr marL="0" marR="0" lvl="0" indent="0" algn="l" defTabSz="2194560" rtl="0" eaLnBrk="1" fontAlgn="auto" latinLnBrk="0" hangingPunct="0">
              <a:lnSpc>
                <a:spcPct val="100000"/>
              </a:lnSpc>
              <a:spcBef>
                <a:spcPts val="0"/>
              </a:spcBef>
              <a:spcAft>
                <a:spcPts val="0"/>
              </a:spcAft>
              <a:buClrTx/>
              <a:buSzTx/>
              <a:buFontTx/>
              <a:buNone/>
              <a:tabLst/>
              <a:defRPr/>
            </a:pPr>
            <a:endParaRPr kumimoji="0" lang="en-NZ" sz="10000" b="0" i="0" u="none" strike="noStrike" kern="0" cap="none" spc="0" normalizeH="0" baseline="0" noProof="0">
              <a:ln>
                <a:noFill/>
              </a:ln>
              <a:solidFill>
                <a:srgbClr val="000000"/>
              </a:solidFill>
              <a:effectLst/>
              <a:uLnTx/>
              <a:uFillTx/>
              <a:latin typeface="Calibri" panose="020F0502020204030204"/>
              <a:ea typeface="+mj-ea"/>
              <a:cs typeface="+mj-cs"/>
              <a:sym typeface="Calibri"/>
            </a:endParaRPr>
          </a:p>
        </p:txBody>
      </p:sp>
      <p:pic>
        <p:nvPicPr>
          <p:cNvPr id="4" name="UC Arts - sustainability degree - Josiah v4">
            <a:hlinkClick r:id="" action="ppaction://media"/>
            <a:extLst>
              <a:ext uri="{FF2B5EF4-FFF2-40B4-BE49-F238E27FC236}">
                <a16:creationId xmlns:a16="http://schemas.microsoft.com/office/drawing/2014/main" id="{727EBEB8-76C4-413C-8A41-3150BACA19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757" y="278298"/>
            <a:ext cx="8690485" cy="4888398"/>
          </a:xfrm>
          <a:prstGeom prst="rect">
            <a:avLst/>
          </a:prstGeom>
        </p:spPr>
      </p:pic>
    </p:spTree>
    <p:extLst>
      <p:ext uri="{BB962C8B-B14F-4D97-AF65-F5344CB8AC3E}">
        <p14:creationId xmlns:p14="http://schemas.microsoft.com/office/powerpoint/2010/main" val="9273106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82363"/>
            <a:ext cx="9143999" cy="4146726"/>
          </a:xfrm>
          <a:prstGeom prst="rect">
            <a:avLst/>
          </a:prstGeom>
          <a:solidFill>
            <a:schemeClr val="accent3">
              <a:lumOff val="44000"/>
            </a:schemeClr>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7" tIns="109727" rIns="109727" bIns="109727" numCol="1" spcCol="38100" rtlCol="0" anchor="t">
            <a:spAutoFit/>
          </a:bodyPr>
          <a:lstStyle/>
          <a:p>
            <a:pPr marL="0" marR="0" indent="0" algn="l" defTabSz="2194560" rtl="0" fontAlgn="auto" latinLnBrk="0" hangingPunct="0">
              <a:lnSpc>
                <a:spcPct val="100000"/>
              </a:lnSpc>
              <a:spcBef>
                <a:spcPts val="0"/>
              </a:spcBef>
              <a:spcAft>
                <a:spcPts val="0"/>
              </a:spcAft>
              <a:buClrTx/>
              <a:buSzTx/>
              <a:buFontTx/>
              <a:buNone/>
              <a:tabLst/>
            </a:pPr>
            <a:endParaRPr kumimoji="0" lang="en-NZ" sz="10000" b="0" i="0" u="none" strike="noStrike" cap="none" spc="0" normalizeH="0" baseline="0">
              <a:ln>
                <a:noFill/>
              </a:ln>
              <a:solidFill>
                <a:srgbClr val="000000"/>
              </a:solidFill>
              <a:effectLst/>
              <a:uFillTx/>
              <a:latin typeface="+mj-lt"/>
              <a:ea typeface="+mj-ea"/>
              <a:cs typeface="+mj-cs"/>
              <a:sym typeface="Calibri"/>
            </a:endParaRPr>
          </a:p>
        </p:txBody>
      </p:sp>
      <p:sp>
        <p:nvSpPr>
          <p:cNvPr id="3" name="Title 2"/>
          <p:cNvSpPr>
            <a:spLocks noGrp="1"/>
          </p:cNvSpPr>
          <p:nvPr>
            <p:ph type="title"/>
          </p:nvPr>
        </p:nvSpPr>
        <p:spPr>
          <a:xfrm>
            <a:off x="446286" y="240720"/>
            <a:ext cx="7415014" cy="932939"/>
          </a:xfrm>
        </p:spPr>
        <p:txBody>
          <a:bodyPr/>
          <a:lstStyle/>
          <a:p>
            <a:r>
              <a:rPr lang="mi-NZ" dirty="0"/>
              <a:t>Bachelor of </a:t>
            </a:r>
            <a:r>
              <a:rPr lang="mi-NZ" dirty="0" err="1"/>
              <a:t>Social</a:t>
            </a:r>
            <a:r>
              <a:rPr lang="mi-NZ" dirty="0"/>
              <a:t> &amp; </a:t>
            </a:r>
            <a:r>
              <a:rPr lang="mi-NZ" dirty="0" err="1"/>
              <a:t>Environmental</a:t>
            </a:r>
            <a:r>
              <a:rPr lang="mi-NZ" dirty="0"/>
              <a:t> </a:t>
            </a:r>
            <a:br>
              <a:rPr lang="mi-NZ" dirty="0"/>
            </a:br>
            <a:r>
              <a:rPr lang="mi-NZ" dirty="0" err="1"/>
              <a:t>Sustainability</a:t>
            </a:r>
            <a:r>
              <a:rPr lang="mi-NZ" dirty="0"/>
              <a:t> </a:t>
            </a:r>
            <a:r>
              <a:rPr lang="mi-NZ" i="1" dirty="0" err="1"/>
              <a:t>BSEnS</a:t>
            </a:r>
            <a:endParaRPr lang="en-NZ" i="1" dirty="0"/>
          </a:p>
        </p:txBody>
      </p:sp>
      <p:cxnSp>
        <p:nvCxnSpPr>
          <p:cNvPr id="5" name="Straight Connector 4"/>
          <p:cNvCxnSpPr/>
          <p:nvPr/>
        </p:nvCxnSpPr>
        <p:spPr bwMode="auto">
          <a:xfrm>
            <a:off x="3156148" y="1582363"/>
            <a:ext cx="0" cy="4037840"/>
          </a:xfrm>
          <a:prstGeom prst="line">
            <a:avLst/>
          </a:prstGeom>
          <a:solidFill>
            <a:schemeClr val="accent1"/>
          </a:solidFill>
          <a:ln w="317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6">
            <a:extLst>
              <a:ext uri="{FF2B5EF4-FFF2-40B4-BE49-F238E27FC236}">
                <a16:creationId xmlns:a16="http://schemas.microsoft.com/office/drawing/2014/main" id="{A05B9B9D-414D-459F-9D25-A168ECDC9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072" y="1568275"/>
            <a:ext cx="5380291" cy="2970508"/>
          </a:xfrm>
          <a:prstGeom prst="rect">
            <a:avLst/>
          </a:prstGeom>
        </p:spPr>
      </p:pic>
      <p:pic>
        <p:nvPicPr>
          <p:cNvPr id="6" name="Picture 5">
            <a:extLst>
              <a:ext uri="{FF2B5EF4-FFF2-40B4-BE49-F238E27FC236}">
                <a16:creationId xmlns:a16="http://schemas.microsoft.com/office/drawing/2014/main" id="{A8BD7E0F-9243-49A2-8865-A8B7604DB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264"/>
          <a:stretch/>
        </p:blipFill>
        <p:spPr>
          <a:xfrm>
            <a:off x="454282" y="1712289"/>
            <a:ext cx="2486216" cy="1767354"/>
          </a:xfrm>
          <a:prstGeom prst="rect">
            <a:avLst/>
          </a:prstGeom>
          <a:ln>
            <a:noFill/>
          </a:ln>
          <a:effectLst>
            <a:outerShdw blurRad="107950" dist="12700" dir="5400000" algn="ctr">
              <a:srgbClr val="000000"/>
            </a:outerShdw>
          </a:effectLst>
          <a:scene3d>
            <a:camera prst="orthographicFront"/>
            <a:lightRig rig="soft" dir="t">
              <a:rot lat="0" lon="0" rev="0"/>
            </a:lightRig>
          </a:scene3d>
          <a:sp3d contourW="57150" prstMaterial="matte">
            <a:bevelT w="101600" h="63500" prst="artDeco"/>
            <a:bevelB w="38100"/>
            <a:contourClr>
              <a:srgbClr val="FFFFFF"/>
            </a:contourClr>
          </a:sp3d>
        </p:spPr>
      </p:pic>
      <p:sp>
        <p:nvSpPr>
          <p:cNvPr id="8" name="TextBox 7">
            <a:extLst>
              <a:ext uri="{FF2B5EF4-FFF2-40B4-BE49-F238E27FC236}">
                <a16:creationId xmlns:a16="http://schemas.microsoft.com/office/drawing/2014/main" id="{16726C9B-ABFD-4529-BDCE-5C79316F7D08}"/>
              </a:ext>
            </a:extLst>
          </p:cNvPr>
          <p:cNvSpPr txBox="1"/>
          <p:nvPr/>
        </p:nvSpPr>
        <p:spPr>
          <a:xfrm>
            <a:off x="394637" y="3850524"/>
            <a:ext cx="2330631" cy="89409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spAutoFit/>
          </a:bodyPr>
          <a:lstStyle/>
          <a:p>
            <a:pPr algn="l" eaLnBrk="1" hangingPunct="1">
              <a:lnSpc>
                <a:spcPct val="110000"/>
              </a:lnSpc>
              <a:defRPr/>
            </a:pPr>
            <a:r>
              <a:rPr lang="en-US" sz="1200" dirty="0">
                <a:solidFill>
                  <a:srgbClr val="CC0011"/>
                </a:solidFill>
                <a:ea typeface="ヒラギノ角ゴ ProN W3" charset="0"/>
              </a:rPr>
              <a:t>Josiah</a:t>
            </a:r>
          </a:p>
          <a:p>
            <a:pPr algn="l" eaLnBrk="1" hangingPunct="1">
              <a:lnSpc>
                <a:spcPct val="110000"/>
              </a:lnSpc>
              <a:defRPr/>
            </a:pPr>
            <a:endParaRPr lang="en-US" sz="400" dirty="0">
              <a:solidFill>
                <a:srgbClr val="5D9732"/>
              </a:solidFill>
              <a:latin typeface="+mn-lt"/>
              <a:ea typeface="ヒラギノ角ゴ ProN W3" charset="0"/>
            </a:endParaRPr>
          </a:p>
          <a:p>
            <a:pPr algn="l">
              <a:defRPr/>
            </a:pPr>
            <a:r>
              <a:rPr lang="mi-NZ" sz="1200" b="0" dirty="0">
                <a:solidFill>
                  <a:schemeClr val="bg1"/>
                </a:solidFill>
                <a:latin typeface="+mn-lt"/>
                <a:ea typeface="ヒラギノ角ゴ ProN W3" charset="0"/>
              </a:rPr>
              <a:t>BA </a:t>
            </a:r>
            <a:r>
              <a:rPr lang="mi-NZ" sz="1200" b="0" dirty="0" err="1">
                <a:solidFill>
                  <a:schemeClr val="bg1"/>
                </a:solidFill>
                <a:latin typeface="+mn-lt"/>
                <a:ea typeface="ヒラギノ角ゴ ProN W3" charset="0"/>
              </a:rPr>
              <a:t>in</a:t>
            </a:r>
            <a:r>
              <a:rPr lang="mi-NZ" sz="1200" b="0" dirty="0">
                <a:solidFill>
                  <a:schemeClr val="bg1"/>
                </a:solidFill>
                <a:latin typeface="+mn-lt"/>
                <a:ea typeface="ヒラギノ角ゴ ProN W3" charset="0"/>
              </a:rPr>
              <a:t> </a:t>
            </a:r>
            <a:r>
              <a:rPr lang="mi-NZ" sz="1200" b="0" dirty="0" err="1">
                <a:solidFill>
                  <a:schemeClr val="bg1"/>
                </a:solidFill>
                <a:latin typeface="+mn-lt"/>
                <a:ea typeface="ヒラギノ角ゴ ProN W3" charset="0"/>
              </a:rPr>
              <a:t>Political</a:t>
            </a:r>
            <a:r>
              <a:rPr lang="mi-NZ" sz="1200" b="0" dirty="0">
                <a:solidFill>
                  <a:schemeClr val="bg1"/>
                </a:solidFill>
                <a:latin typeface="+mn-lt"/>
                <a:ea typeface="ヒラギノ角ゴ ProN W3" charset="0"/>
              </a:rPr>
              <a:t> Science and </a:t>
            </a:r>
            <a:r>
              <a:rPr lang="mi-NZ" sz="1200" b="0" dirty="0" err="1">
                <a:solidFill>
                  <a:schemeClr val="bg1"/>
                </a:solidFill>
                <a:latin typeface="+mn-lt"/>
                <a:ea typeface="ヒラギノ角ゴ ProN W3" charset="0"/>
              </a:rPr>
              <a:t>History</a:t>
            </a:r>
            <a:r>
              <a:rPr lang="mi-NZ" sz="1200" b="0" dirty="0">
                <a:solidFill>
                  <a:schemeClr val="bg1"/>
                </a:solidFill>
                <a:latin typeface="+mn-lt"/>
                <a:ea typeface="ヒラギノ角ゴ ProN W3" charset="0"/>
              </a:rPr>
              <a:t> </a:t>
            </a:r>
          </a:p>
          <a:p>
            <a:pPr algn="l">
              <a:defRPr/>
            </a:pPr>
            <a:r>
              <a:rPr lang="mi-NZ" sz="1200" b="0" dirty="0">
                <a:solidFill>
                  <a:schemeClr val="bg1"/>
                </a:solidFill>
                <a:latin typeface="+mn-lt"/>
                <a:ea typeface="ヒラギノ角ゴ ProN W3" charset="0"/>
              </a:rPr>
              <a:t>BA(</a:t>
            </a:r>
            <a:r>
              <a:rPr lang="mi-NZ" sz="1200" b="0" dirty="0" err="1">
                <a:solidFill>
                  <a:schemeClr val="bg1"/>
                </a:solidFill>
                <a:latin typeface="+mn-lt"/>
                <a:ea typeface="ヒラギノ角ゴ ProN W3" charset="0"/>
              </a:rPr>
              <a:t>Hons</a:t>
            </a:r>
            <a:r>
              <a:rPr lang="mi-NZ" sz="1200" b="0" dirty="0">
                <a:solidFill>
                  <a:schemeClr val="bg1"/>
                </a:solidFill>
                <a:latin typeface="+mn-lt"/>
                <a:ea typeface="ヒラギノ角ゴ ProN W3" charset="0"/>
              </a:rPr>
              <a:t>) </a:t>
            </a:r>
            <a:r>
              <a:rPr lang="mi-NZ" sz="1200" b="0" dirty="0" err="1">
                <a:solidFill>
                  <a:schemeClr val="bg1"/>
                </a:solidFill>
                <a:latin typeface="+mn-lt"/>
                <a:ea typeface="ヒラギノ角ゴ ProN W3" charset="0"/>
              </a:rPr>
              <a:t>in</a:t>
            </a:r>
            <a:r>
              <a:rPr lang="mi-NZ" sz="1200" b="0" dirty="0">
                <a:solidFill>
                  <a:schemeClr val="bg1"/>
                </a:solidFill>
                <a:latin typeface="+mn-lt"/>
                <a:ea typeface="ヒラギノ角ゴ ProN W3" charset="0"/>
              </a:rPr>
              <a:t> </a:t>
            </a:r>
            <a:r>
              <a:rPr lang="mi-NZ" sz="1200" b="0" dirty="0" err="1">
                <a:solidFill>
                  <a:schemeClr val="bg1"/>
                </a:solidFill>
                <a:latin typeface="+mn-lt"/>
                <a:ea typeface="ヒラギノ角ゴ ProN W3" charset="0"/>
              </a:rPr>
              <a:t>History</a:t>
            </a:r>
            <a:endParaRPr lang="mi-NZ" sz="1200" b="0" dirty="0">
              <a:solidFill>
                <a:schemeClr val="bg1"/>
              </a:solidFill>
              <a:latin typeface="+mn-lt"/>
              <a:ea typeface="ヒラギノ角ゴ ProN W3" charset="0"/>
            </a:endParaRPr>
          </a:p>
          <a:p>
            <a:pPr algn="l">
              <a:defRPr/>
            </a:pPr>
            <a:endParaRPr lang="en-NZ" sz="1050" b="0" i="1" dirty="0">
              <a:solidFill>
                <a:schemeClr val="bg1"/>
              </a:solidFill>
              <a:ea typeface="ヒラギノ角ゴ ProN W3" charset="0"/>
            </a:endParaRPr>
          </a:p>
        </p:txBody>
      </p:sp>
      <p:sp>
        <p:nvSpPr>
          <p:cNvPr id="11" name="Rectangle 10">
            <a:extLst>
              <a:ext uri="{FF2B5EF4-FFF2-40B4-BE49-F238E27FC236}">
                <a16:creationId xmlns:a16="http://schemas.microsoft.com/office/drawing/2014/main" id="{FEC149E1-8CDC-4E43-996F-34EB0967E38A}"/>
              </a:ext>
            </a:extLst>
          </p:cNvPr>
          <p:cNvSpPr/>
          <p:nvPr/>
        </p:nvSpPr>
        <p:spPr>
          <a:xfrm>
            <a:off x="3312014" y="4388647"/>
            <a:ext cx="4233584" cy="1231556"/>
          </a:xfrm>
          <a:prstGeom prst="rect">
            <a:avLst/>
          </a:prstGeom>
        </p:spPr>
        <p:txBody>
          <a:bodyPr wrap="square">
            <a:spAutoFit/>
          </a:bodyPr>
          <a:lstStyle/>
          <a:p>
            <a:pPr algn="l" eaLnBrk="1" hangingPunct="1">
              <a:lnSpc>
                <a:spcPct val="110000"/>
              </a:lnSpc>
              <a:defRPr/>
            </a:pPr>
            <a:r>
              <a:rPr lang="en-US" sz="1200" dirty="0">
                <a:solidFill>
                  <a:schemeClr val="bg1"/>
                </a:solidFill>
                <a:latin typeface="+mj-lt"/>
                <a:ea typeface="ヒラギノ角ゴ ProN W3" charset="0"/>
              </a:rPr>
              <a:t>Majors</a:t>
            </a:r>
          </a:p>
          <a:p>
            <a:pPr marL="171450" indent="-171450" algn="l" hangingPunct="1">
              <a:lnSpc>
                <a:spcPct val="110000"/>
              </a:lnSpc>
              <a:buFont typeface="Arial" panose="020B0604020202020204" pitchFamily="34" charset="0"/>
              <a:buChar char="•"/>
              <a:defRPr/>
            </a:pPr>
            <a:r>
              <a:rPr lang="en-US" sz="1400" b="0" dirty="0">
                <a:solidFill>
                  <a:schemeClr val="bg1"/>
                </a:solidFill>
                <a:latin typeface="+mj-lt"/>
                <a:ea typeface="ヒラギノ角ゴ ProN W3" charset="0"/>
              </a:rPr>
              <a:t>Environmental Policy, Governance &amp; Social Justice </a:t>
            </a:r>
          </a:p>
          <a:p>
            <a:pPr marL="171450" indent="-171450" algn="l" hangingPunct="1">
              <a:lnSpc>
                <a:spcPct val="110000"/>
              </a:lnSpc>
              <a:buFont typeface="Arial" panose="020B0604020202020204" pitchFamily="34" charset="0"/>
              <a:buChar char="•"/>
              <a:defRPr/>
            </a:pPr>
            <a:r>
              <a:rPr lang="en-US" altLang="en-US" sz="1400" b="0" dirty="0">
                <a:solidFill>
                  <a:schemeClr val="bg1"/>
                </a:solidFill>
                <a:latin typeface="+mj-lt"/>
                <a:ea typeface="ヒラギノ角ゴ ProN W3" charset="0"/>
              </a:rPr>
              <a:t>Indigenous Knowledge &amp; Sustainable Partnerships</a:t>
            </a:r>
          </a:p>
          <a:p>
            <a:pPr marL="171450" indent="-171450" algn="l" hangingPunct="1">
              <a:lnSpc>
                <a:spcPct val="110000"/>
              </a:lnSpc>
              <a:buFont typeface="Arial" panose="020B0604020202020204" pitchFamily="34" charset="0"/>
              <a:buChar char="•"/>
              <a:defRPr/>
            </a:pPr>
            <a:r>
              <a:rPr lang="en-US" altLang="en-US" sz="1400" b="0" dirty="0">
                <a:solidFill>
                  <a:schemeClr val="bg1"/>
                </a:solidFill>
                <a:latin typeface="+mj-lt"/>
                <a:ea typeface="ヒラギノ角ゴ ProN W3" charset="0"/>
              </a:rPr>
              <a:t>Social Action, Community &amp; Global Development</a:t>
            </a:r>
            <a:endParaRPr lang="en-US" sz="1400" b="0" dirty="0">
              <a:solidFill>
                <a:schemeClr val="bg1"/>
              </a:solidFill>
              <a:latin typeface="+mj-lt"/>
              <a:ea typeface="ヒラギノ角ゴ ProN W3" charset="0"/>
            </a:endParaRPr>
          </a:p>
          <a:p>
            <a:pPr marL="171450" indent="-171450" algn="l" hangingPunct="1">
              <a:lnSpc>
                <a:spcPct val="110000"/>
              </a:lnSpc>
              <a:buFont typeface="Arial" panose="020B0604020202020204" pitchFamily="34" charset="0"/>
              <a:buChar char="•"/>
              <a:defRPr/>
            </a:pPr>
            <a:r>
              <a:rPr lang="en-NZ" altLang="en-US" sz="1400" b="0" dirty="0">
                <a:solidFill>
                  <a:schemeClr val="bg1"/>
                </a:solidFill>
                <a:latin typeface="+mj-lt"/>
                <a:ea typeface="ヒラギノ角ゴ ProN W3" charset="0"/>
              </a:rPr>
              <a:t>Sustainable Business, Enterprise  &amp; Economics</a:t>
            </a:r>
            <a:endParaRPr lang="en-US" altLang="en-US" sz="1400" b="0" dirty="0">
              <a:solidFill>
                <a:schemeClr val="bg1"/>
              </a:solidFill>
              <a:latin typeface="+mj-lt"/>
              <a:ea typeface="ヒラギノ角ゴ ProN W3" charset="0"/>
            </a:endParaRPr>
          </a:p>
        </p:txBody>
      </p:sp>
      <p:sp>
        <p:nvSpPr>
          <p:cNvPr id="2" name="TextBox 1">
            <a:extLst>
              <a:ext uri="{FF2B5EF4-FFF2-40B4-BE49-F238E27FC236}">
                <a16:creationId xmlns:a16="http://schemas.microsoft.com/office/drawing/2014/main" id="{14371ECD-21DB-1A0D-99D1-83DB968537A4}"/>
              </a:ext>
            </a:extLst>
          </p:cNvPr>
          <p:cNvSpPr txBox="1"/>
          <p:nvPr/>
        </p:nvSpPr>
        <p:spPr>
          <a:xfrm>
            <a:off x="7676197" y="4959838"/>
            <a:ext cx="1379790" cy="5232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spAutoFit/>
          </a:bodyPr>
          <a:lstStyle/>
          <a:p>
            <a:pPr algn="l"/>
            <a:r>
              <a:rPr lang="en-NZ" sz="1400" dirty="0">
                <a:solidFill>
                  <a:srgbClr val="CC0011"/>
                </a:solidFill>
              </a:rPr>
              <a:t>Pace: 2/3 </a:t>
            </a:r>
            <a:r>
              <a:rPr lang="en-NZ" sz="1400" dirty="0" err="1">
                <a:solidFill>
                  <a:srgbClr val="CC0011"/>
                </a:solidFill>
              </a:rPr>
              <a:t>yr</a:t>
            </a:r>
            <a:r>
              <a:rPr lang="en-NZ" sz="1400" dirty="0">
                <a:solidFill>
                  <a:srgbClr val="CC0011"/>
                </a:solidFill>
              </a:rPr>
              <a:t> Internship</a:t>
            </a:r>
          </a:p>
        </p:txBody>
      </p:sp>
    </p:spTree>
    <p:extLst>
      <p:ext uri="{BB962C8B-B14F-4D97-AF65-F5344CB8AC3E}">
        <p14:creationId xmlns:p14="http://schemas.microsoft.com/office/powerpoint/2010/main" val="73960264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D92D21-B000-4C9F-ADED-BED8E6B66689}"/>
              </a:ext>
            </a:extLst>
          </p:cNvPr>
          <p:cNvSpPr>
            <a:spLocks noGrp="1"/>
          </p:cNvSpPr>
          <p:nvPr>
            <p:ph type="body" sz="quarter" idx="14"/>
          </p:nvPr>
        </p:nvSpPr>
        <p:spPr>
          <a:xfrm>
            <a:off x="417912" y="1657614"/>
            <a:ext cx="3409022" cy="3375422"/>
          </a:xfrm>
        </p:spPr>
        <p:txBody>
          <a:bodyPr numCol="1"/>
          <a:lstStyle/>
          <a:p>
            <a:r>
              <a:rPr lang="en-NZ" dirty="0"/>
              <a:t>Students learn about sustainability from a  </a:t>
            </a:r>
            <a:r>
              <a:rPr lang="en-NZ" b="1" dirty="0"/>
              <a:t>policy and social justice </a:t>
            </a:r>
            <a:r>
              <a:rPr lang="en-NZ" dirty="0"/>
              <a:t>point of view</a:t>
            </a:r>
          </a:p>
          <a:p>
            <a:r>
              <a:rPr lang="en-NZ" dirty="0"/>
              <a:t>Courses in political science and law, philosophy and ethics, economics, social enterprise, sociology, and psychology </a:t>
            </a:r>
          </a:p>
          <a:p>
            <a:r>
              <a:rPr lang="en-NZ" b="1" dirty="0"/>
              <a:t>Career opportunities </a:t>
            </a:r>
            <a:r>
              <a:rPr lang="en-NZ" dirty="0"/>
              <a:t>in government (local to international) for policy and advice &amp; decision making</a:t>
            </a:r>
          </a:p>
          <a:p>
            <a:r>
              <a:rPr lang="en-NZ" dirty="0"/>
              <a:t> Business planning, marketing and communication for sustainability/low carbon futures</a:t>
            </a:r>
          </a:p>
        </p:txBody>
      </p:sp>
      <p:sp>
        <p:nvSpPr>
          <p:cNvPr id="3" name="Title 2">
            <a:extLst>
              <a:ext uri="{FF2B5EF4-FFF2-40B4-BE49-F238E27FC236}">
                <a16:creationId xmlns:a16="http://schemas.microsoft.com/office/drawing/2014/main" id="{575B4D17-27A1-49E7-83E7-CF9C0A515A2B}"/>
              </a:ext>
            </a:extLst>
          </p:cNvPr>
          <p:cNvSpPr>
            <a:spLocks noGrp="1"/>
          </p:cNvSpPr>
          <p:nvPr>
            <p:ph type="title"/>
          </p:nvPr>
        </p:nvSpPr>
        <p:spPr>
          <a:xfrm>
            <a:off x="417911" y="681964"/>
            <a:ext cx="7057185" cy="932939"/>
          </a:xfrm>
        </p:spPr>
        <p:txBody>
          <a:bodyPr/>
          <a:lstStyle/>
          <a:p>
            <a:br>
              <a:rPr lang="en-NZ" sz="2800" dirty="0">
                <a:sym typeface="Calibri"/>
              </a:rPr>
            </a:br>
            <a:br>
              <a:rPr lang="en-NZ" sz="2800" dirty="0">
                <a:sym typeface="Calibri"/>
              </a:rPr>
            </a:br>
            <a:br>
              <a:rPr lang="en-NZ" sz="2800" dirty="0">
                <a:sym typeface="Calibri"/>
              </a:rPr>
            </a:br>
            <a:br>
              <a:rPr lang="en-NZ" sz="2800" dirty="0">
                <a:sym typeface="Calibri"/>
              </a:rPr>
            </a:br>
            <a:br>
              <a:rPr lang="en-NZ" sz="2800" dirty="0">
                <a:sym typeface="Calibri"/>
              </a:rPr>
            </a:br>
            <a:br>
              <a:rPr lang="en-NZ" sz="2800" dirty="0">
                <a:sym typeface="Calibri"/>
              </a:rPr>
            </a:br>
            <a:br>
              <a:rPr lang="en-NZ" sz="2800" dirty="0">
                <a:sym typeface="Calibri"/>
              </a:rPr>
            </a:br>
            <a:br>
              <a:rPr lang="en-NZ" sz="2800" dirty="0">
                <a:sym typeface="Calibri"/>
              </a:rPr>
            </a:br>
            <a:r>
              <a:rPr lang="en-NZ" sz="2800" dirty="0">
                <a:sym typeface="Calibri"/>
              </a:rPr>
              <a:t>Environmental Policy, Governance and Social Justice</a:t>
            </a:r>
            <a:br>
              <a:rPr lang="en-NZ" sz="2800" dirty="0">
                <a:sym typeface="Calibri"/>
              </a:rPr>
            </a:br>
            <a:endParaRPr lang="en-NZ" dirty="0"/>
          </a:p>
        </p:txBody>
      </p:sp>
      <p:pic>
        <p:nvPicPr>
          <p:cNvPr id="5" name="Picture 4">
            <a:extLst>
              <a:ext uri="{FF2B5EF4-FFF2-40B4-BE49-F238E27FC236}">
                <a16:creationId xmlns:a16="http://schemas.microsoft.com/office/drawing/2014/main" id="{BC8F6FFB-DFAE-4791-9D1E-15AA2F125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022" y="1657613"/>
            <a:ext cx="4692601" cy="3128400"/>
          </a:xfrm>
          <a:prstGeom prst="rect">
            <a:avLst/>
          </a:prstGeom>
        </p:spPr>
      </p:pic>
    </p:spTree>
    <p:extLst>
      <p:ext uri="{BB962C8B-B14F-4D97-AF65-F5344CB8AC3E}">
        <p14:creationId xmlns:p14="http://schemas.microsoft.com/office/powerpoint/2010/main" val="301342724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6491A8-014C-4AFC-9226-2579F21584B8}"/>
              </a:ext>
            </a:extLst>
          </p:cNvPr>
          <p:cNvSpPr>
            <a:spLocks noGrp="1"/>
          </p:cNvSpPr>
          <p:nvPr>
            <p:ph type="body" sz="quarter" idx="14"/>
          </p:nvPr>
        </p:nvSpPr>
        <p:spPr>
          <a:xfrm>
            <a:off x="417912" y="1657614"/>
            <a:ext cx="3533200" cy="3375422"/>
          </a:xfrm>
        </p:spPr>
        <p:txBody>
          <a:bodyPr numCol="1"/>
          <a:lstStyle/>
          <a:p>
            <a:r>
              <a:rPr lang="en-NZ" dirty="0"/>
              <a:t>Learn how to </a:t>
            </a:r>
            <a:r>
              <a:rPr lang="en-NZ" b="1" dirty="0"/>
              <a:t>form relationships and support communities, regions, and businesses transform their cultural values and sustainable practices</a:t>
            </a:r>
          </a:p>
          <a:p>
            <a:r>
              <a:rPr lang="en-NZ" dirty="0"/>
              <a:t>Follow interests in areas such as activism, policy, natural resource management, business, economics, and health</a:t>
            </a:r>
          </a:p>
          <a:p>
            <a:r>
              <a:rPr lang="en-NZ" sz="1600" b="1" dirty="0"/>
              <a:t>Career opportunities </a:t>
            </a:r>
            <a:r>
              <a:rPr lang="en-NZ" sz="1600" dirty="0"/>
              <a:t>working with community, government, business and policy advisors, and advocates</a:t>
            </a:r>
          </a:p>
          <a:p>
            <a:endParaRPr lang="en-NZ" dirty="0"/>
          </a:p>
          <a:p>
            <a:endParaRPr lang="en-NZ" dirty="0"/>
          </a:p>
        </p:txBody>
      </p:sp>
      <p:sp>
        <p:nvSpPr>
          <p:cNvPr id="3" name="Title 2">
            <a:extLst>
              <a:ext uri="{FF2B5EF4-FFF2-40B4-BE49-F238E27FC236}">
                <a16:creationId xmlns:a16="http://schemas.microsoft.com/office/drawing/2014/main" id="{AD011B1F-26EB-477E-858C-61DDA28BBEE7}"/>
              </a:ext>
            </a:extLst>
          </p:cNvPr>
          <p:cNvSpPr>
            <a:spLocks noGrp="1"/>
          </p:cNvSpPr>
          <p:nvPr>
            <p:ph type="title"/>
          </p:nvPr>
        </p:nvSpPr>
        <p:spPr>
          <a:xfrm>
            <a:off x="417911" y="697884"/>
            <a:ext cx="7057185" cy="932939"/>
          </a:xfrm>
        </p:spPr>
        <p:txBody>
          <a:bodyPr/>
          <a:lstStyle/>
          <a:p>
            <a:r>
              <a:rPr lang="en-NZ" sz="2800" dirty="0">
                <a:sym typeface="Calibri"/>
              </a:rPr>
              <a:t>Indigenous Knowledge and Sustainable Partnerships</a:t>
            </a:r>
            <a:br>
              <a:rPr lang="en-NZ" sz="2800" dirty="0">
                <a:sym typeface="Calibri"/>
              </a:rPr>
            </a:br>
            <a:endParaRPr lang="en-NZ" dirty="0"/>
          </a:p>
        </p:txBody>
      </p:sp>
      <p:pic>
        <p:nvPicPr>
          <p:cNvPr id="5" name="Picture 4">
            <a:extLst>
              <a:ext uri="{FF2B5EF4-FFF2-40B4-BE49-F238E27FC236}">
                <a16:creationId xmlns:a16="http://schemas.microsoft.com/office/drawing/2014/main" id="{ED1164EC-1575-42E9-B368-0D932834E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888" y="1657613"/>
            <a:ext cx="4692601" cy="3128400"/>
          </a:xfrm>
          <a:prstGeom prst="rect">
            <a:avLst/>
          </a:prstGeom>
        </p:spPr>
      </p:pic>
    </p:spTree>
    <p:extLst>
      <p:ext uri="{BB962C8B-B14F-4D97-AF65-F5344CB8AC3E}">
        <p14:creationId xmlns:p14="http://schemas.microsoft.com/office/powerpoint/2010/main" val="10882506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82A97-DE5E-4362-8CEB-541970E17A53}"/>
              </a:ext>
            </a:extLst>
          </p:cNvPr>
          <p:cNvSpPr>
            <a:spLocks noGrp="1"/>
          </p:cNvSpPr>
          <p:nvPr>
            <p:ph type="body" sz="quarter" idx="14"/>
          </p:nvPr>
        </p:nvSpPr>
        <p:spPr>
          <a:xfrm>
            <a:off x="417911" y="1657614"/>
            <a:ext cx="3661720" cy="3375422"/>
          </a:xfrm>
        </p:spPr>
        <p:txBody>
          <a:bodyPr numCol="1"/>
          <a:lstStyle/>
          <a:p>
            <a:r>
              <a:rPr lang="en-NZ" dirty="0"/>
              <a:t>Learn the skills needed to </a:t>
            </a:r>
            <a:r>
              <a:rPr lang="en-NZ" b="1" dirty="0"/>
              <a:t>help solve issues </a:t>
            </a:r>
            <a:r>
              <a:rPr lang="en-NZ" dirty="0"/>
              <a:t>we face globally: from hunger crisis to global poverty; city development to climate change </a:t>
            </a:r>
          </a:p>
          <a:p>
            <a:r>
              <a:rPr lang="en-NZ" dirty="0"/>
              <a:t>Study a wide range of courses from sociology and psychology, politics, international relations, media, geography, environmental studies, and community development</a:t>
            </a:r>
          </a:p>
          <a:p>
            <a:r>
              <a:rPr lang="en-NZ" b="1" dirty="0"/>
              <a:t>Career opportunities </a:t>
            </a:r>
            <a:r>
              <a:rPr lang="en-NZ" dirty="0"/>
              <a:t>in business, local national and international governments, aid agencies, NGOs champions for change</a:t>
            </a:r>
          </a:p>
          <a:p>
            <a:endParaRPr lang="en-NZ" dirty="0"/>
          </a:p>
        </p:txBody>
      </p:sp>
      <p:sp>
        <p:nvSpPr>
          <p:cNvPr id="3" name="Title 2">
            <a:extLst>
              <a:ext uri="{FF2B5EF4-FFF2-40B4-BE49-F238E27FC236}">
                <a16:creationId xmlns:a16="http://schemas.microsoft.com/office/drawing/2014/main" id="{FD6E287C-07F8-4482-A02A-6990697DD499}"/>
              </a:ext>
            </a:extLst>
          </p:cNvPr>
          <p:cNvSpPr>
            <a:spLocks noGrp="1"/>
          </p:cNvSpPr>
          <p:nvPr>
            <p:ph type="title"/>
          </p:nvPr>
        </p:nvSpPr>
        <p:spPr>
          <a:xfrm>
            <a:off x="420886" y="712382"/>
            <a:ext cx="7057185" cy="932939"/>
          </a:xfrm>
        </p:spPr>
        <p:txBody>
          <a:bodyPr/>
          <a:lstStyle/>
          <a:p>
            <a:r>
              <a:rPr lang="en-NZ" sz="2800" dirty="0">
                <a:sym typeface="Calibri"/>
              </a:rPr>
              <a:t>Social Action, Community and Global Development</a:t>
            </a:r>
            <a:br>
              <a:rPr lang="en-NZ" sz="2800" dirty="0">
                <a:sym typeface="Calibri"/>
              </a:rPr>
            </a:br>
            <a:endParaRPr lang="en-NZ" dirty="0"/>
          </a:p>
        </p:txBody>
      </p:sp>
      <p:pic>
        <p:nvPicPr>
          <p:cNvPr id="6" name="Picture 5">
            <a:extLst>
              <a:ext uri="{FF2B5EF4-FFF2-40B4-BE49-F238E27FC236}">
                <a16:creationId xmlns:a16="http://schemas.microsoft.com/office/drawing/2014/main" id="{8F539E74-00B9-4937-ADD5-5C3E307A4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713" y="1657613"/>
            <a:ext cx="4692601" cy="3128400"/>
          </a:xfrm>
          <a:prstGeom prst="rect">
            <a:avLst/>
          </a:prstGeom>
        </p:spPr>
      </p:pic>
    </p:spTree>
    <p:extLst>
      <p:ext uri="{BB962C8B-B14F-4D97-AF65-F5344CB8AC3E}">
        <p14:creationId xmlns:p14="http://schemas.microsoft.com/office/powerpoint/2010/main" val="3786047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5C811-230E-46F9-87B1-9E69823BBAAD}"/>
              </a:ext>
            </a:extLst>
          </p:cNvPr>
          <p:cNvSpPr>
            <a:spLocks noGrp="1"/>
          </p:cNvSpPr>
          <p:nvPr>
            <p:ph type="body" sz="quarter" idx="14"/>
          </p:nvPr>
        </p:nvSpPr>
        <p:spPr>
          <a:xfrm>
            <a:off x="417911" y="1657614"/>
            <a:ext cx="3555778" cy="3375422"/>
          </a:xfrm>
        </p:spPr>
        <p:txBody>
          <a:bodyPr numCol="1"/>
          <a:lstStyle/>
          <a:p>
            <a:r>
              <a:rPr lang="en-NZ" b="1" dirty="0"/>
              <a:t>All businesses </a:t>
            </a:r>
            <a:r>
              <a:rPr lang="en-NZ" dirty="0"/>
              <a:t>need more people with the skills to help manage economic success while also contributing positively to environmental and social outcomes</a:t>
            </a:r>
          </a:p>
          <a:p>
            <a:r>
              <a:rPr lang="en-NZ" dirty="0"/>
              <a:t>Courses cover the business basics of management, economics, accounting, marketing, or communications </a:t>
            </a:r>
          </a:p>
          <a:p>
            <a:r>
              <a:rPr lang="en-NZ" b="1" dirty="0"/>
              <a:t>Career opportunities </a:t>
            </a:r>
            <a:r>
              <a:rPr lang="en-NZ" dirty="0"/>
              <a:t>will vary based on functional focus (</a:t>
            </a:r>
            <a:r>
              <a:rPr lang="en-NZ" dirty="0" err="1"/>
              <a:t>e.g</a:t>
            </a:r>
            <a:r>
              <a:rPr lang="en-NZ" dirty="0"/>
              <a:t> marketing, accounting, operations). The degree will open students up to management roles, consultant roles, and analyst roles</a:t>
            </a:r>
          </a:p>
          <a:p>
            <a:endParaRPr lang="en-NZ" dirty="0"/>
          </a:p>
        </p:txBody>
      </p:sp>
      <p:sp>
        <p:nvSpPr>
          <p:cNvPr id="3" name="Title 2">
            <a:extLst>
              <a:ext uri="{FF2B5EF4-FFF2-40B4-BE49-F238E27FC236}">
                <a16:creationId xmlns:a16="http://schemas.microsoft.com/office/drawing/2014/main" id="{58C94D5D-6426-4639-AEA3-7C2E693BD563}"/>
              </a:ext>
            </a:extLst>
          </p:cNvPr>
          <p:cNvSpPr>
            <a:spLocks noGrp="1"/>
          </p:cNvSpPr>
          <p:nvPr>
            <p:ph type="title"/>
          </p:nvPr>
        </p:nvSpPr>
        <p:spPr>
          <a:xfrm>
            <a:off x="417911" y="744767"/>
            <a:ext cx="7057185" cy="932939"/>
          </a:xfrm>
        </p:spPr>
        <p:txBody>
          <a:bodyPr/>
          <a:lstStyle/>
          <a:p>
            <a:r>
              <a:rPr lang="en-NZ" sz="2800" dirty="0">
                <a:sym typeface="Calibri"/>
              </a:rPr>
              <a:t>Sustainable Business, Enterprise and Economics</a:t>
            </a:r>
            <a:br>
              <a:rPr lang="en-NZ" sz="2800" dirty="0">
                <a:sym typeface="Calibri"/>
              </a:rPr>
            </a:br>
            <a:endParaRPr lang="en-NZ" dirty="0"/>
          </a:p>
        </p:txBody>
      </p:sp>
      <p:pic>
        <p:nvPicPr>
          <p:cNvPr id="5" name="Picture 4">
            <a:extLst>
              <a:ext uri="{FF2B5EF4-FFF2-40B4-BE49-F238E27FC236}">
                <a16:creationId xmlns:a16="http://schemas.microsoft.com/office/drawing/2014/main" id="{67C91EB6-97B0-4F86-B3AF-19B0B4B3FD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3599" y="1657614"/>
            <a:ext cx="4690533" cy="3127022"/>
          </a:xfrm>
          <a:prstGeom prst="rect">
            <a:avLst/>
          </a:prstGeom>
        </p:spPr>
      </p:pic>
    </p:spTree>
    <p:extLst>
      <p:ext uri="{BB962C8B-B14F-4D97-AF65-F5344CB8AC3E}">
        <p14:creationId xmlns:p14="http://schemas.microsoft.com/office/powerpoint/2010/main" val="2854754527"/>
      </p:ext>
    </p:extLst>
  </p:cSld>
  <p:clrMapOvr>
    <a:masterClrMapping/>
  </p:clrMapOvr>
  <p:transition spd="med"/>
</p:sld>
</file>

<file path=ppt/theme/theme1.xml><?xml version="1.0" encoding="utf-8"?>
<a:theme xmlns:a="http://schemas.openxmlformats.org/drawingml/2006/main" name="UC Theme">
  <a:themeElements>
    <a:clrScheme name="UC Colours">
      <a:dk1>
        <a:srgbClr val="1A1918"/>
      </a:dk1>
      <a:lt1>
        <a:srgbClr val="FEFFFF"/>
      </a:lt1>
      <a:dk2>
        <a:srgbClr val="4C4D4C"/>
      </a:dk2>
      <a:lt2>
        <a:srgbClr val="FEFFFF"/>
      </a:lt2>
      <a:accent1>
        <a:srgbClr val="CC0011"/>
      </a:accent1>
      <a:accent2>
        <a:srgbClr val="832F46"/>
      </a:accent2>
      <a:accent3>
        <a:srgbClr val="D0BF7D"/>
      </a:accent3>
      <a:accent4>
        <a:srgbClr val="00AEEF"/>
      </a:accent4>
      <a:accent5>
        <a:srgbClr val="767776"/>
      </a:accent5>
      <a:accent6>
        <a:srgbClr val="9E9F9E"/>
      </a:accent6>
      <a:hlink>
        <a:srgbClr val="0095C7"/>
      </a:hlink>
      <a:folHlink>
        <a:srgbClr val="0095C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aster #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889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50800" cap="flat">
          <a:solidFill>
            <a:schemeClr val="accent1"/>
          </a:solidFill>
          <a:prstDash val="solid"/>
          <a:round/>
        </a:ln>
        <a:effectLst/>
        <a:sp3d/>
      </a:spPr>
      <a:bodyPr rot="0" spcFirstLastPara="1" vertOverflow="overflow" horzOverflow="overflow" vert="horz" wrap="square" lIns="109727" tIns="109727" rIns="109727" bIns="109727" numCol="1" spcCol="38100" rtlCol="0" anchor="t">
        <a:spAutoFit/>
      </a:bodyPr>
      <a:lstStyle>
        <a:defPPr marL="0" marR="0" indent="0" algn="l" defTabSz="219456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889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25400">
          <a:miter lim="400000"/>
        </a:ln>
        <a:extLst>
          <a:ext uri="{C572A759-6A51-4108-AA02-DFA0A04FC94B}">
            <ma14:wrappingTextBoxFlag xmlns=""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val="1"/>
          </a:ext>
        </a:extLst>
      </a:spPr>
      <a:bodyPr lIns="45719" rIns="45719">
        <a:spAutoFit/>
      </a:bodyPr>
      <a:lstStyle>
        <a:defPPr algn="l">
          <a:defRPr dirty="0"/>
        </a:defPPr>
      </a:lstStyle>
    </a:txDef>
  </a:objectDefaults>
  <a:extraClrSchemeLst/>
  <a:extLst>
    <a:ext uri="{05A4C25C-085E-4340-85A3-A5531E510DB2}">
      <thm15:themeFamily xmlns:thm15="http://schemas.microsoft.com/office/thememl/2012/main" name="2021_Power_point_New_brand" id="{86E1D174-AF84-ED43-91E4-E90074050BB8}" vid="{BF2D3FBB-53CD-6B4D-8D4C-21BA613BD0E9}"/>
    </a:ext>
  </a:extLst>
</a:theme>
</file>

<file path=ppt/theme/theme2.xml><?xml version="1.0" encoding="utf-8"?>
<a:theme xmlns:a="http://schemas.openxmlformats.org/drawingml/2006/main" name="Master #4">
  <a:themeElements>
    <a:clrScheme name="Master #4">
      <a:dk1>
        <a:srgbClr val="000000"/>
      </a:dk1>
      <a:lt1>
        <a:srgbClr val="FFFFFF"/>
      </a:lt1>
      <a:dk2>
        <a:srgbClr val="A7A7A7"/>
      </a:dk2>
      <a:lt2>
        <a:srgbClr val="535353"/>
      </a:lt2>
      <a:accent1>
        <a:srgbClr val="E6E6E6"/>
      </a:accent1>
      <a:accent2>
        <a:srgbClr val="333399"/>
      </a:accent2>
      <a:accent3>
        <a:srgbClr val="8F8F8F"/>
      </a:accent3>
      <a:accent4>
        <a:srgbClr val="707070"/>
      </a:accent4>
      <a:accent5>
        <a:srgbClr val="F0F0F0"/>
      </a:accent5>
      <a:accent6>
        <a:srgbClr val="2D2D8A"/>
      </a:accent6>
      <a:hlink>
        <a:srgbClr val="0000FF"/>
      </a:hlink>
      <a:folHlink>
        <a:srgbClr val="FF00FF"/>
      </a:folHlink>
    </a:clrScheme>
    <a:fontScheme name="Master #4">
      <a:majorFont>
        <a:latin typeface="Calibri"/>
        <a:ea typeface="Calibri"/>
        <a:cs typeface="Calibri"/>
      </a:majorFont>
      <a:minorFont>
        <a:latin typeface="Helvetica"/>
        <a:ea typeface="Helvetica"/>
        <a:cs typeface="Helvetica"/>
      </a:minorFont>
    </a:fontScheme>
    <a:fmtScheme name="Master #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889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50800" cap="flat">
          <a:solidFill>
            <a:schemeClr val="accent1"/>
          </a:solidFill>
          <a:prstDash val="solid"/>
          <a:round/>
        </a:ln>
        <a:effectLst/>
        <a:sp3d/>
      </a:spPr>
      <a:bodyPr rot="0" spcFirstLastPara="1" vertOverflow="overflow" horzOverflow="overflow" vert="horz" wrap="square" lIns="109727" tIns="109727" rIns="109727" bIns="109727" numCol="1" spcCol="38100" rtlCol="0" anchor="t">
        <a:spAutoFit/>
      </a:bodyPr>
      <a:lstStyle>
        <a:defPPr marL="0" marR="0" indent="0" algn="l" defTabSz="219456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889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9727" tIns="109727" rIns="109727" bIns="109727" numCol="1" spcCol="38100" rtlCol="0" anchor="t">
        <a:spAutoFit/>
      </a:bodyPr>
      <a:lstStyle>
        <a:defPPr marL="0" marR="0" indent="0" algn="ctr" defTabSz="2194560" rtl="0" fontAlgn="auto" latinLnBrk="0" hangingPunct="0">
          <a:lnSpc>
            <a:spcPct val="100000"/>
          </a:lnSpc>
          <a:spcBef>
            <a:spcPts val="0"/>
          </a:spcBef>
          <a:spcAft>
            <a:spcPts val="0"/>
          </a:spcAft>
          <a:buClrTx/>
          <a:buSzTx/>
          <a:buFontTx/>
          <a:buNone/>
          <a:tabLst/>
          <a:defRPr kumimoji="0" sz="9600" b="1" i="0" u="none" strike="noStrike" cap="none" spc="0" normalizeH="0" baseline="0">
            <a:ln>
              <a:noFill/>
            </a:ln>
            <a:solidFill>
              <a:schemeClr val="accent3">
                <a:lumOff val="44000"/>
              </a:schemeClr>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1458</Words>
  <Application>Microsoft Office PowerPoint</Application>
  <PresentationFormat>On-screen Show (16:10)</PresentationFormat>
  <Paragraphs>108</Paragraphs>
  <Slides>12</Slides>
  <Notes>12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Georgia</vt:lpstr>
      <vt:lpstr>Times New Roman</vt:lpstr>
      <vt:lpstr>Wingdings</vt:lpstr>
      <vt:lpstr>UC Theme</vt:lpstr>
      <vt:lpstr>Bachelor of  Social &amp; Environmental  Sustainability</vt:lpstr>
      <vt:lpstr>PowerPoint Presentation</vt:lpstr>
      <vt:lpstr>What Does Studying Sustainability involve?</vt:lpstr>
      <vt:lpstr>Bachelor of Social Work BSW (Hons)</vt:lpstr>
      <vt:lpstr>Bachelor of Social &amp; Environmental  Sustainability BSEnS</vt:lpstr>
      <vt:lpstr>        Environmental Policy, Governance and Social Justice </vt:lpstr>
      <vt:lpstr>Indigenous Knowledge and Sustainable Partnerships </vt:lpstr>
      <vt:lpstr>Social Action, Community and Global Development </vt:lpstr>
      <vt:lpstr>Sustainable Business, Enterprise and Economics </vt:lpstr>
      <vt:lpstr>Career &amp; study directions ?  Local communities, governments and NZ firms including peak business  groups (like ExportNZ, Iwi Leaders group, ManufacturingNZ, BusinessNZ, Energy Council, Sustainable Business Council, and local Employers’ Chambers of Commerce) are all facing significant megatrends: social/demographic change;  technology change, and climate change.   Aotearoa NZ and the wider world needs BSENS graduates who are change makers, with the capability to support a transition to a more productive, sustainable and inclusive economic future.  Future UC study: eg Masters of Policy &amp; Governance, Masters of international relations, Masters of Disaster Risk &amp; Resilience, PhD…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Bachelor of  Social &amp; Environmental  Sustainability</dc:title>
  <dc:creator>Jonelle Case</dc:creator>
  <cp:lastModifiedBy>Courtney Skelt</cp:lastModifiedBy>
  <cp:revision>6</cp:revision>
  <dcterms:modified xsi:type="dcterms:W3CDTF">2022-09-20T21:34:47Z</dcterms:modified>
</cp:coreProperties>
</file>