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2.xml" ContentType="application/vnd.openxmlformats-officedocument.drawingml.chart+xml"/>
  <Override PartName="/ppt/charts/colors12.xml" ContentType="application/vnd.ms-office.chartcolorstyl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style12.xml" ContentType="application/vnd.ms-office.chart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652" r:id="rId2"/>
    <p:sldId id="468" r:id="rId3"/>
    <p:sldId id="726" r:id="rId4"/>
    <p:sldId id="722" r:id="rId5"/>
    <p:sldId id="661" r:id="rId6"/>
    <p:sldId id="716" r:id="rId7"/>
    <p:sldId id="723" r:id="rId8"/>
    <p:sldId id="690" r:id="rId9"/>
    <p:sldId id="724" r:id="rId10"/>
    <p:sldId id="725" r:id="rId11"/>
    <p:sldId id="693" r:id="rId12"/>
    <p:sldId id="672" r:id="rId13"/>
    <p:sldId id="691" r:id="rId14"/>
    <p:sldId id="695" r:id="rId15"/>
    <p:sldId id="727" r:id="rId16"/>
    <p:sldId id="728" r:id="rId17"/>
    <p:sldId id="673" r:id="rId18"/>
    <p:sldId id="740" r:id="rId19"/>
    <p:sldId id="697" r:id="rId20"/>
    <p:sldId id="679" r:id="rId21"/>
    <p:sldId id="729" r:id="rId22"/>
    <p:sldId id="730" r:id="rId23"/>
    <p:sldId id="694" r:id="rId24"/>
    <p:sldId id="680" r:id="rId25"/>
    <p:sldId id="700" r:id="rId26"/>
    <p:sldId id="705" r:id="rId27"/>
    <p:sldId id="734" r:id="rId28"/>
    <p:sldId id="733" r:id="rId29"/>
    <p:sldId id="735" r:id="rId30"/>
    <p:sldId id="736" r:id="rId31"/>
    <p:sldId id="689" r:id="rId32"/>
    <p:sldId id="709" r:id="rId33"/>
    <p:sldId id="686" r:id="rId34"/>
    <p:sldId id="732" r:id="rId35"/>
    <p:sldId id="74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I" initials="SY" lastIdx="27" clrIdx="0">
    <p:extLst>
      <p:ext uri="{19B8F6BF-5375-455C-9EA6-DF929625EA0E}">
        <p15:presenceInfo xmlns:p15="http://schemas.microsoft.com/office/powerpoint/2012/main" userId="LAI" providerId="None"/>
      </p:ext>
    </p:extLst>
  </p:cmAuthor>
  <p:cmAuthor id="2" name="C" initials="SY" lastIdx="28" clrIdx="1">
    <p:extLst>
      <p:ext uri="{19B8F6BF-5375-455C-9EA6-DF929625EA0E}">
        <p15:presenceInfo xmlns:p15="http://schemas.microsoft.com/office/powerpoint/2012/main" userId="C" providerId="None"/>
      </p:ext>
    </p:extLst>
  </p:cmAuthor>
  <p:cmAuthor id="3" name="user" initials="u" lastIdx="5" clrIdx="2">
    <p:extLst>
      <p:ext uri="{19B8F6BF-5375-455C-9EA6-DF929625EA0E}">
        <p15:presenceInfo xmlns:p15="http://schemas.microsoft.com/office/powerpoint/2012/main" userId="593dd8ab2a025e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4749418040536"/>
          <c:y val="8.3923054813663578E-2"/>
          <c:w val="0.83406518298592069"/>
          <c:h val="0.80201907411102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EUDK</c:v>
                </c:pt>
                <c:pt idx="1">
                  <c:v>South Korean Embassy in Belgium/EU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EUDK</c:v>
                </c:pt>
                <c:pt idx="1">
                  <c:v>South Korean Embassy in Belgium/EU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48</c:v>
                </c:pt>
                <c:pt idx="1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1324663738797905E-2"/>
              <c:y val="0.2881057309843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817999046767732"/>
          <c:y val="2.6166909556074393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1841883333069"/>
          <c:y val="8.2897306752508601E-2"/>
          <c:w val="0.71912488341710845"/>
          <c:h val="0.76026042544564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EU/Europe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101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76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3-4D33-83E6-5B97FFFF7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3-4D33-83E6-5B97FFFF71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19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B-47EC-9147-84B2ADAB7AA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3rd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4-4117-80D4-1D27BEF13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61480895098027"/>
          <c:y val="0.35332729830897514"/>
          <c:w val="0.14020941725303379"/>
          <c:h val="0.29368880255451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1841883333069"/>
          <c:y val="8.2897306752508601E-2"/>
          <c:w val="0.71912488341710845"/>
          <c:h val="0.76026042544564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EU/Europe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9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3-4D33-83E6-5B97FFFF7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3-4D33-83E6-5B97FFFF71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B-47EC-9147-84B2ADAB7AA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3rd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4-4117-80D4-1D27BEF13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61480895098027"/>
          <c:y val="0.35332729830897514"/>
          <c:w val="0.14020941725303379"/>
          <c:h val="0.29368880255451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7888271733382"/>
          <c:y val="3.81297645574235E-2"/>
          <c:w val="0.72405642767688594"/>
          <c:h val="0.780339445284676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Intra-EU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Sheet1!$C$2:$C$6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8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9-4A0F-9E6E-1BAD642079A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Extra-EU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Sheet1!$D$2:$D$6</c:f>
              <c:numCache>
                <c:formatCode>General</c:formatCode>
                <c:ptCount val="4"/>
                <c:pt idx="0">
                  <c:v>36</c:v>
                </c:pt>
                <c:pt idx="1">
                  <c:v>48</c:v>
                </c:pt>
                <c:pt idx="2">
                  <c:v>31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9-4A0F-9E6E-1BAD64207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Sheet1!$A$2:$B$5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  <c:pt idx="2">
                          <c:v>2020</c:v>
                        </c:pt>
                        <c:pt idx="3">
                          <c:v>2021</c:v>
                        </c:pt>
                      </c:lvl>
                      <c:lvl>
                        <c:pt idx="0">
                          <c:v>EUD</c:v>
                        </c:pt>
                        <c:pt idx="2">
                          <c:v>MFA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CF9-4A0F-9E6E-1BAD642079A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Sheet1!$A$2:$B$5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  <c:pt idx="2">
                          <c:v>2020</c:v>
                        </c:pt>
                        <c:pt idx="3">
                          <c:v>2021</c:v>
                        </c:pt>
                      </c:lvl>
                      <c:lvl>
                        <c:pt idx="0">
                          <c:v>EUD</c:v>
                        </c:pt>
                        <c:pt idx="2">
                          <c:v>MFA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CF9-4A0F-9E6E-1BAD642079A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Sheet1!$A$2:$B$5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  <c:pt idx="2">
                          <c:v>2020</c:v>
                        </c:pt>
                        <c:pt idx="3">
                          <c:v>2021</c:v>
                        </c:pt>
                      </c:lvl>
                      <c:lvl>
                        <c:pt idx="0">
                          <c:v>EUD</c:v>
                        </c:pt>
                        <c:pt idx="2">
                          <c:v>MFA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CF9-4A0F-9E6E-1BAD642079A4}"/>
                  </c:ext>
                </c:extLst>
              </c15:ser>
            </c15:filteredBarSeries>
          </c:ext>
        </c:extLst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layout>
            <c:manualLayout>
              <c:xMode val="edge"/>
              <c:yMode val="edge"/>
              <c:x val="2.1788727947312993E-2"/>
              <c:y val="0.2734740734988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31108563440102"/>
          <c:y val="0.45621848456780911"/>
          <c:w val="0.18167622925861887"/>
          <c:h val="0.17818168893160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58291900528800944"/>
          <c:h val="0.775964582611133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Promoting our European Way of Life 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23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C-443E-8391-A0A40015D27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An Economy that Works for People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C-443E-8391-A0A40015D27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 New Push for European Democracy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C-443E-8391-A0A40015D27C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C-443E-8391-A0A40015D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0" i="0" baseline="0" dirty="0">
                    <a:effectLst/>
                  </a:rPr>
                  <a:t>No. of posts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02302879694189"/>
          <c:y val="0.30803746378928004"/>
          <c:w val="0.30271895208446353"/>
          <c:h val="0.457356259672926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58291900528800944"/>
          <c:h val="0.775964582611133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 Stronger Europe in the World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23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C-443E-8391-A0A40015D27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An Economy that Works for People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C-443E-8391-A0A40015D27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Promoting our European Way of Life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8</c:v>
                </c:pt>
                <c:pt idx="1">
                  <c:v>18</c:v>
                </c:pt>
                <c:pt idx="2">
                  <c:v>17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C-443E-8391-A0A40015D27C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C-443E-8391-A0A40015D27C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C-4C9E-BDE2-5DF327D3C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0" i="0" baseline="0" dirty="0">
                    <a:effectLst/>
                  </a:rPr>
                  <a:t>No. of posts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02302879694189"/>
          <c:y val="0.30803746378928004"/>
          <c:w val="0.30397697120305811"/>
          <c:h val="0.56295898269567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1562771868911"/>
          <c:y val="3.650673932250724E-2"/>
          <c:w val="0.81266150223924016"/>
          <c:h val="0.737767349414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Bilateral relations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</c:v>
                </c:pt>
                <c:pt idx="1">
                  <c:v>38</c:v>
                </c:pt>
                <c:pt idx="2">
                  <c:v>17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9-4A0F-9E6E-1BAD64207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layout>
            <c:manualLayout>
              <c:xMode val="edge"/>
              <c:yMode val="edge"/>
              <c:x val="2.1788727947312993E-2"/>
              <c:y val="0.2734740734988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1257041430472"/>
          <c:y val="3.6040640917878383E-2"/>
          <c:w val="0.7364090579946212"/>
          <c:h val="0.765731711074217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</c:v>
                </c:pt>
                <c:pt idx="1">
                  <c:v>36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23</c:v>
                </c:pt>
                <c:pt idx="1">
                  <c:v>12</c:v>
                </c:pt>
                <c:pt idx="2">
                  <c:v>29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984300095803188"/>
          <c:y val="0.30668866658192606"/>
          <c:w val="0.14275157795856491"/>
          <c:h val="0.20005708769898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25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02106719395304"/>
          <c:y val="6.0426189835977411E-2"/>
          <c:w val="0.20259714599619122"/>
          <c:h val="0.2367527702693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</c:v>
                </c:pt>
                <c:pt idx="1">
                  <c:v>36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</c:v>
                </c:pt>
                <c:pt idx="1">
                  <c:v>12</c:v>
                </c:pt>
                <c:pt idx="2">
                  <c:v>22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02106719395304"/>
          <c:y val="6.0426189835977411E-2"/>
          <c:w val="0.20259714599619122"/>
          <c:h val="0.2367527702693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From local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C-4CFB-B8F3-21CD68298DE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From EU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2C-4CFB-B8F3-21CD68298DE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From 3rd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2C-4CFB-B8F3-21CD68298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93060766325303"/>
          <c:y val="4.5452258808206365E-2"/>
          <c:w val="0.25368763208427647"/>
          <c:h val="0.2367527702693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u="sng" dirty="0"/>
              <a:t>EUD</a:t>
            </a:r>
            <a:r>
              <a:rPr lang="en-US" b="1" dirty="0"/>
              <a:t> social</a:t>
            </a:r>
            <a:r>
              <a:rPr lang="en-US" b="1" baseline="0" dirty="0"/>
              <a:t> media activity u</a:t>
            </a:r>
            <a:r>
              <a:rPr lang="en-US" b="1" dirty="0"/>
              <a:t>nder</a:t>
            </a:r>
            <a:r>
              <a:rPr lang="en-US" b="1" baseline="0" dirty="0"/>
              <a:t> Covid-19 Shadow</a:t>
            </a:r>
            <a:endParaRPr lang="en-US" b="1" dirty="0"/>
          </a:p>
        </c:rich>
      </c:tx>
      <c:layout>
        <c:manualLayout>
          <c:xMode val="edge"/>
          <c:yMode val="edge"/>
          <c:x val="0.13405839895013125"/>
          <c:y val="2.7627628355256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14004499437569"/>
          <c:y val="0.16495354406097112"/>
          <c:w val="0.81199120037531547"/>
          <c:h val="0.6785402014694490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 post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DF-475C-A528-3765AD110724}"/>
                </c:ext>
              </c:extLst>
            </c:dLbl>
            <c:dLbl>
              <c:idx val="5"/>
              <c:layout>
                <c:manualLayout>
                  <c:x val="-0.50148809523809523"/>
                  <c:y val="-0.1164946448116182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FE-4649-8F17-94D8012D32D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FE-4649-8F17-94D8012D32D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FE-4649-8F17-94D8012D32D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FE-4649-8F17-94D8012D3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March</c:v>
                  </c:pt>
                  <c:pt idx="1">
                    <c:v>April</c:v>
                  </c:pt>
                  <c:pt idx="2">
                    <c:v>May</c:v>
                  </c:pt>
                  <c:pt idx="3">
                    <c:v>June</c:v>
                  </c:pt>
                  <c:pt idx="5">
                    <c:v>March</c:v>
                  </c:pt>
                  <c:pt idx="6">
                    <c:v>April</c:v>
                  </c:pt>
                  <c:pt idx="7">
                    <c:v>May</c:v>
                  </c:pt>
                  <c:pt idx="8">
                    <c:v>June</c:v>
                  </c:pt>
                </c:lvl>
                <c:lvl>
                  <c:pt idx="0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9</c:v>
                </c:pt>
                <c:pt idx="1">
                  <c:v>13</c:v>
                </c:pt>
                <c:pt idx="2">
                  <c:v>11</c:v>
                </c:pt>
                <c:pt idx="3">
                  <c:v>14</c:v>
                </c:pt>
                <c:pt idx="5">
                  <c:v>11</c:v>
                </c:pt>
                <c:pt idx="6">
                  <c:v>9</c:v>
                </c:pt>
                <c:pt idx="7">
                  <c:v>14</c:v>
                </c:pt>
                <c:pt idx="8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Posts mentioned Covid-19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083333333333336E-2"/>
                  <c:y val="7.473241365273615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C1-491C-AFB8-4B7ECCC268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C1-491C-AFB8-4B7ECCC268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C1-491C-AFB8-4B7ECCC268A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C1-491C-AFB8-4B7ECCC268A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C1-491C-AFB8-4B7ECCC268A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C1-491C-AFB8-4B7ECCC268A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C1-491C-AFB8-4B7ECCC268A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C1-491C-AFB8-4B7ECCC26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March</c:v>
                  </c:pt>
                  <c:pt idx="1">
                    <c:v>April</c:v>
                  </c:pt>
                  <c:pt idx="2">
                    <c:v>May</c:v>
                  </c:pt>
                  <c:pt idx="3">
                    <c:v>June</c:v>
                  </c:pt>
                  <c:pt idx="5">
                    <c:v>March</c:v>
                  </c:pt>
                  <c:pt idx="6">
                    <c:v>April</c:v>
                  </c:pt>
                  <c:pt idx="7">
                    <c:v>May</c:v>
                  </c:pt>
                  <c:pt idx="8">
                    <c:v>June</c:v>
                  </c:pt>
                </c:lvl>
                <c:lvl>
                  <c:pt idx="0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C1-491C-AFB8-4B7ECCC26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9732144"/>
        <c:axId val="743639632"/>
      </c:line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 posts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u="sng" dirty="0"/>
              <a:t>MFA</a:t>
            </a:r>
            <a:r>
              <a:rPr lang="en-US" b="1" dirty="0"/>
              <a:t> social</a:t>
            </a:r>
            <a:r>
              <a:rPr lang="en-US" b="1" baseline="0" dirty="0"/>
              <a:t> media activity u</a:t>
            </a:r>
            <a:r>
              <a:rPr lang="en-US" b="1" dirty="0"/>
              <a:t>nder</a:t>
            </a:r>
            <a:r>
              <a:rPr lang="en-US" b="1" baseline="0" dirty="0"/>
              <a:t> Covid-19 Shadow</a:t>
            </a:r>
            <a:endParaRPr lang="en-US" b="1" dirty="0"/>
          </a:p>
        </c:rich>
      </c:tx>
      <c:layout>
        <c:manualLayout>
          <c:xMode val="edge"/>
          <c:yMode val="edge"/>
          <c:x val="0.13405839895013125"/>
          <c:y val="2.7627628355256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14004499437569"/>
          <c:y val="0.16495354406097112"/>
          <c:w val="0.81199120037531547"/>
          <c:h val="0.6785402014694490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 post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DF-475C-A528-3765AD110724}"/>
                </c:ext>
              </c:extLst>
            </c:dLbl>
            <c:dLbl>
              <c:idx val="5"/>
              <c:layout>
                <c:manualLayout>
                  <c:x val="-0.47470238095238093"/>
                  <c:y val="-0.1934250706306114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2A-475C-8506-0EF68FEECD2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2A-475C-8506-0EF68FEECD2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2A-475C-8506-0EF68FEECD2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2A-475C-8506-0EF68FEEC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March</c:v>
                  </c:pt>
                  <c:pt idx="1">
                    <c:v>April</c:v>
                  </c:pt>
                  <c:pt idx="2">
                    <c:v>May</c:v>
                  </c:pt>
                  <c:pt idx="3">
                    <c:v>June</c:v>
                  </c:pt>
                  <c:pt idx="5">
                    <c:v>March</c:v>
                  </c:pt>
                  <c:pt idx="6">
                    <c:v>April</c:v>
                  </c:pt>
                  <c:pt idx="7">
                    <c:v>May</c:v>
                  </c:pt>
                  <c:pt idx="8">
                    <c:v>June</c:v>
                  </c:pt>
                </c:lvl>
                <c:lvl>
                  <c:pt idx="0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89</c:v>
                </c:pt>
                <c:pt idx="1">
                  <c:v>43</c:v>
                </c:pt>
                <c:pt idx="2">
                  <c:v>24</c:v>
                </c:pt>
                <c:pt idx="3">
                  <c:v>41</c:v>
                </c:pt>
                <c:pt idx="5">
                  <c:v>61</c:v>
                </c:pt>
                <c:pt idx="6">
                  <c:v>51</c:v>
                </c:pt>
                <c:pt idx="7">
                  <c:v>113</c:v>
                </c:pt>
                <c:pt idx="8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Posts mentioned Covid-19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690476190476192E-2"/>
                  <c:y val="0.283543569447146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C1-491C-AFB8-4B7ECCC268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C1-491C-AFB8-4B7ECCC268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C1-491C-AFB8-4B7ECCC268A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C1-491C-AFB8-4B7ECCC268A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C1-491C-AFB8-4B7ECCC268A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C1-491C-AFB8-4B7ECCC268A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C1-491C-AFB8-4B7ECCC268A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C1-491C-AFB8-4B7ECCC26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March</c:v>
                  </c:pt>
                  <c:pt idx="1">
                    <c:v>April</c:v>
                  </c:pt>
                  <c:pt idx="2">
                    <c:v>May</c:v>
                  </c:pt>
                  <c:pt idx="3">
                    <c:v>June</c:v>
                  </c:pt>
                  <c:pt idx="5">
                    <c:v>March</c:v>
                  </c:pt>
                  <c:pt idx="6">
                    <c:v>April</c:v>
                  </c:pt>
                  <c:pt idx="7">
                    <c:v>May</c:v>
                  </c:pt>
                  <c:pt idx="8">
                    <c:v>June</c:v>
                  </c:pt>
                </c:lvl>
                <c:lvl>
                  <c:pt idx="0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71</c:v>
                </c:pt>
                <c:pt idx="1">
                  <c:v>39</c:v>
                </c:pt>
                <c:pt idx="2">
                  <c:v>21</c:v>
                </c:pt>
                <c:pt idx="3">
                  <c:v>26</c:v>
                </c:pt>
                <c:pt idx="5">
                  <c:v>10</c:v>
                </c:pt>
                <c:pt idx="6">
                  <c:v>5</c:v>
                </c:pt>
                <c:pt idx="7">
                  <c:v>26</c:v>
                </c:pt>
                <c:pt idx="8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C1-491C-AFB8-4B7ECCC26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9732144"/>
        <c:axId val="743639632"/>
      </c:line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 posts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effectLst/>
              </a:rPr>
              <a:t>Attention on Brexit (2020 &amp; 2021) </a:t>
            </a:r>
            <a:endParaRPr lang="en-US" b="1" dirty="0"/>
          </a:p>
        </c:rich>
      </c:tx>
      <c:layout>
        <c:manualLayout>
          <c:xMode val="edge"/>
          <c:yMode val="edge"/>
          <c:x val="0.26455893968809674"/>
          <c:y val="2.2929870593385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0336453192692"/>
          <c:y val="0.14990244313888415"/>
          <c:w val="0.82348229614718782"/>
          <c:h val="0.7320340545972045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posts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F-475C-A528-3765AD110724}"/>
                </c:ext>
              </c:extLst>
            </c:dLbl>
            <c:dLbl>
              <c:idx val="4"/>
              <c:layout>
                <c:manualLayout>
                  <c:x val="-0.7114520304040256"/>
                  <c:y val="0.53035224335470121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DD-4276-A5F5-8E6B84D3953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03-40B0-9E36-778D3DB4C8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03-40B0-9E36-778D3DB4C8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03-40B0-9E36-778D3DB4C8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03-40B0-9E36-778D3DB4C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EUD</c:v>
                </c:pt>
                <c:pt idx="3">
                  <c:v>MFA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</c:v>
                </c:pt>
                <c:pt idx="1">
                  <c:v>48</c:v>
                </c:pt>
                <c:pt idx="3">
                  <c:v>197</c:v>
                </c:pt>
                <c:pt idx="4">
                  <c:v>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F-475C-A528-3765AD1107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Posts mentioned Brexit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DD-4276-A5F5-8E6B84D39532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DD-4276-A5F5-8E6B84D39532}"/>
              </c:ext>
            </c:extLst>
          </c:dPt>
          <c:dLbls>
            <c:dLbl>
              <c:idx val="0"/>
              <c:layout>
                <c:manualLayout>
                  <c:x val="-7.0932524059492574E-2"/>
                  <c:y val="-7.18794683890027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8065476190476"/>
                      <c:h val="0.13056942058432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9F8-4EC2-AD04-6695B6A8288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DD-4276-A5F5-8E6B84D3953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F8-4EC2-AD04-6695B6A8288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F8-4EC2-AD04-6695B6A8288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DD-4276-A5F5-8E6B84D39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EUD</c:v>
                </c:pt>
                <c:pt idx="3">
                  <c:v>MFA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DD-4276-A5F5-8E6B84D39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9732144"/>
        <c:axId val="7436396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4.315476190476196E-2"/>
                        <c:y val="-5.7329281268649453E-2"/>
                      </c:manualLayout>
                    </c:layout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D5DF-475C-A528-3765AD110724}"/>
                      </c:ext>
                    </c:extLst>
                  </c:dLbl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D5DF-475C-A528-3765AD110724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D5DF-475C-A528-3765AD110724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D5DF-475C-A528-3765AD110724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DD03-40B0-9E36-778D3DB4C8F6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DD03-40B0-9E36-778D3DB4C8F6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DD03-40B0-9E36-778D3DB4C8F6}"/>
                      </c:ext>
                    </c:extLst>
                  </c:dLbl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DD03-40B0-9E36-778D3DB4C8F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4"/>
                      <c:pt idx="0">
                        <c:v>EUD</c:v>
                      </c:pt>
                      <c:pt idx="3">
                        <c:v>MFA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2020</c:v>
                      </c:pt>
                      <c:pt idx="1">
                        <c:v>2021</c:v>
                      </c:pt>
                      <c:pt idx="3">
                        <c:v>2020</c:v>
                      </c:pt>
                      <c:pt idx="4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EF1A-456B-BDBC-403DED1663B1}"/>
                  </c:ext>
                </c:extLst>
              </c15:ser>
            </c15:filteredLineSeries>
          </c:ext>
        </c:extLst>
      </c:line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11149996562"/>
          <c:y val="5.1816536626516981E-2"/>
          <c:w val="0.83555791414915204"/>
          <c:h val="0.6327412976945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gender equality</c:v>
                </c:pt>
                <c:pt idx="1">
                  <c:v>green deal</c:v>
                </c:pt>
                <c:pt idx="2">
                  <c:v>human rights</c:v>
                </c:pt>
                <c:pt idx="3">
                  <c:v>North Korea</c:v>
                </c:pt>
                <c:pt idx="4">
                  <c:v>Indo-Pacific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gender equality</c:v>
                </c:pt>
                <c:pt idx="1">
                  <c:v>green deal</c:v>
                </c:pt>
                <c:pt idx="2">
                  <c:v>human rights</c:v>
                </c:pt>
                <c:pt idx="3">
                  <c:v>North Korea</c:v>
                </c:pt>
                <c:pt idx="4">
                  <c:v>Indo-Pacific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11149996562"/>
          <c:y val="5.1816536626516981E-2"/>
          <c:w val="0.83555791414915204"/>
          <c:h val="0.6327412976945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Protection</c:v>
                </c:pt>
                <c:pt idx="1">
                  <c:v>North Korea</c:v>
                </c:pt>
                <c:pt idx="2">
                  <c:v>Myanmar</c:v>
                </c:pt>
                <c:pt idx="3">
                  <c:v>Israel/Palestine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Protection</c:v>
                </c:pt>
                <c:pt idx="1">
                  <c:v>North Korea</c:v>
                </c:pt>
                <c:pt idx="2">
                  <c:v>Myanmar</c:v>
                </c:pt>
                <c:pt idx="3">
                  <c:v>Israel/Palestine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2616564628979"/>
          <c:y val="6.3012688474048562E-2"/>
          <c:w val="0.67117555077294977"/>
          <c:h val="0.743865459111635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</c:v>
                </c:pt>
                <c:pt idx="1">
                  <c:v>35</c:v>
                </c:pt>
                <c:pt idx="2">
                  <c:v>148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D-4C5F-8119-81C7BECE52D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Quote repost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35</c:v>
                </c:pt>
                <c:pt idx="3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D-4C5F-8119-81C7BECE52D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Direct repost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14</c:v>
                </c:pt>
                <c:pt idx="3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5D-4C5F-8119-81C7BECE5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86408911814588"/>
          <c:y val="0.27790835328309649"/>
          <c:w val="0.19268495545727385"/>
          <c:h val="0.22851562574432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34720221629446E-2"/>
          <c:y val="6.543266920562027E-2"/>
          <c:w val="0.75012268108862945"/>
          <c:h val="0.757782590404971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Major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D6-4184-8794-AB0A167F1C7B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D6-4184-8794-AB0A167F1C7B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D6-4184-8794-AB0A167F1C7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D6-4184-8794-AB0A167F1C7B}"/>
              </c:ext>
            </c:extLst>
          </c:dPt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41</c:v>
                </c:pt>
                <c:pt idx="2">
                  <c:v>39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64-472D-A356-3911AFA63ED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Minor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6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6-4184-8794-AB0A167F1C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Nil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MFA</c:v>
                  </c:pt>
                </c:lvl>
              </c:multiLvlStrCache>
            </c:multiLvl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152</c:v>
                </c:pt>
                <c:pt idx="3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C-46FC-876D-BB94E15E5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89498379415649"/>
          <c:y val="0.30573302118331519"/>
          <c:w val="0.16145786444879953"/>
          <c:h val="0.268742300792134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1841883333069"/>
          <c:y val="8.2897306752508601E-2"/>
          <c:w val="0.71912488341710845"/>
          <c:h val="0.76026042544564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3-4D33-83E6-5B97FFFF7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148</c:v>
                </c:pt>
                <c:pt idx="1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3-4D33-83E6-5B97FFFF71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Personal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B-47EC-9147-84B2ADAB7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61480895098027"/>
          <c:y val="0.35332729830897514"/>
          <c:w val="0.11898266257399746"/>
          <c:h val="0.29368880255451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763AD-710B-4D0C-975D-7BACD6F4D37A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70B5E-3336-45F5-A356-0E18F5C2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317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7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296" y="554855"/>
            <a:ext cx="8372060" cy="1704641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MY" sz="4400" b="1" dirty="0">
                <a:solidFill>
                  <a:schemeClr val="bg1"/>
                </a:solidFill>
              </a:rPr>
              <a:t>EXPECT: South Korea’s Perception and Expectations of EU</a:t>
            </a:r>
            <a:br>
              <a:rPr lang="en-MY" sz="4400" b="1" dirty="0">
                <a:solidFill>
                  <a:schemeClr val="bg1"/>
                </a:solidFill>
              </a:rPr>
            </a:br>
            <a:r>
              <a:rPr lang="en-MY" sz="4400" b="1" dirty="0">
                <a:solidFill>
                  <a:schemeClr val="bg1"/>
                </a:solidFill>
              </a:rPr>
              <a:t>The case of Social Media</a:t>
            </a:r>
            <a:endParaRPr lang="en-GB" sz="4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3B622-D42E-4286-9496-DCF98B338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57530"/>
            <a:ext cx="6858000" cy="129132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Sae Won CHUNG</a:t>
            </a:r>
          </a:p>
          <a:p>
            <a:r>
              <a:rPr lang="en-US" dirty="0" err="1">
                <a:solidFill>
                  <a:schemeClr val="bg1"/>
                </a:solidFill>
              </a:rPr>
              <a:t>Pukyong</a:t>
            </a:r>
            <a:r>
              <a:rPr lang="en-US" dirty="0">
                <a:solidFill>
                  <a:schemeClr val="bg1"/>
                </a:solidFill>
              </a:rPr>
              <a:t> National University</a:t>
            </a:r>
          </a:p>
          <a:p>
            <a:r>
              <a:rPr lang="en-US" dirty="0">
                <a:solidFill>
                  <a:schemeClr val="bg1"/>
                </a:solidFill>
              </a:rPr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13214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74605"/>
            <a:ext cx="7886700" cy="7232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hot issues in 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743953"/>
              </p:ext>
            </p:extLst>
          </p:nvPr>
        </p:nvGraphicFramePr>
        <p:xfrm>
          <a:off x="318052" y="1297885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371242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6" y="681864"/>
            <a:ext cx="8680172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Sources (n=574)</a:t>
            </a: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ED596E5F-C0A6-C79F-6148-C0E481F3E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60290"/>
              </p:ext>
            </p:extLst>
          </p:nvPr>
        </p:nvGraphicFramePr>
        <p:xfrm>
          <a:off x="387213" y="1272623"/>
          <a:ext cx="8197298" cy="524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47550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1130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reposts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AB542AAA-A296-4F1E-A31B-BCF051E05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005211"/>
              </p:ext>
            </p:extLst>
          </p:nvPr>
        </p:nvGraphicFramePr>
        <p:xfrm>
          <a:off x="-1" y="1834406"/>
          <a:ext cx="9032904" cy="3834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6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281">
                  <a:extLst>
                    <a:ext uri="{9D8B030D-6E8A-4147-A177-3AD203B41FA5}">
                      <a16:colId xmlns:a16="http://schemas.microsoft.com/office/drawing/2014/main" val="3269488025"/>
                    </a:ext>
                  </a:extLst>
                </a:gridCol>
                <a:gridCol w="1893713">
                  <a:extLst>
                    <a:ext uri="{9D8B030D-6E8A-4147-A177-3AD203B41FA5}">
                      <a16:colId xmlns:a16="http://schemas.microsoft.com/office/drawing/2014/main" val="1998072875"/>
                    </a:ext>
                  </a:extLst>
                </a:gridCol>
                <a:gridCol w="1893713">
                  <a:extLst>
                    <a:ext uri="{9D8B030D-6E8A-4147-A177-3AD203B41FA5}">
                      <a16:colId xmlns:a16="http://schemas.microsoft.com/office/drawing/2014/main" val="1798521121"/>
                    </a:ext>
                  </a:extLst>
                </a:gridCol>
              </a:tblGrid>
              <a:tr h="581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MFA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kern="1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473404930"/>
                  </a:ext>
                </a:extLst>
              </a:tr>
              <a:tr h="750728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KEN-Korea EU CSO Network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KEN-Korea EU CSO Network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SK MFA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ko-KR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SK MFA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275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EEAS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EEAS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SK Cultural and Information Service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2021 P4G Seoul Summit official page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847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European Commission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German Embassy in Seoul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SK Blue House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SK </a:t>
                      </a:r>
                      <a:r>
                        <a:rPr lang="en-HK" sz="20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Emb</a:t>
                      </a:r>
                      <a:r>
                        <a:rPr lang="en-HK" sz="2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 To BE/EU</a:t>
                      </a:r>
                    </a:p>
                    <a:p>
                      <a:pPr algn="ctr" fontAlgn="t"/>
                      <a:r>
                        <a:rPr lang="en-HK" sz="2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Official Page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19137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Centrality of EU (n=574)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072167"/>
              </p:ext>
            </p:extLst>
          </p:nvPr>
        </p:nvGraphicFramePr>
        <p:xfrm>
          <a:off x="371061" y="1099930"/>
          <a:ext cx="8375374" cy="530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091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578275"/>
              </p:ext>
            </p:extLst>
          </p:nvPr>
        </p:nvGraphicFramePr>
        <p:xfrm>
          <a:off x="318052" y="1311551"/>
          <a:ext cx="8507895" cy="509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D2DF1070-8CAA-A97D-9B0E-F88E6B2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" y="643421"/>
            <a:ext cx="7886700" cy="8143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EUD’s </a:t>
            </a:r>
            <a:r>
              <a:rPr lang="en-US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of Focus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(all posts)</a:t>
            </a:r>
          </a:p>
        </p:txBody>
      </p:sp>
    </p:spTree>
    <p:extLst>
      <p:ext uri="{BB962C8B-B14F-4D97-AF65-F5344CB8AC3E}">
        <p14:creationId xmlns:p14="http://schemas.microsoft.com/office/powerpoint/2010/main" val="2946312629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511455"/>
              </p:ext>
            </p:extLst>
          </p:nvPr>
        </p:nvGraphicFramePr>
        <p:xfrm>
          <a:off x="318052" y="1311551"/>
          <a:ext cx="8507895" cy="509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D2DF1070-8CAA-A97D-9B0E-F88E6B2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643421"/>
            <a:ext cx="8825946" cy="8143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Domesticity of MFA posts (all posts)</a:t>
            </a:r>
          </a:p>
        </p:txBody>
      </p:sp>
    </p:spTree>
    <p:extLst>
      <p:ext uri="{BB962C8B-B14F-4D97-AF65-F5344CB8AC3E}">
        <p14:creationId xmlns:p14="http://schemas.microsoft.com/office/powerpoint/2010/main" val="3102831764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121282"/>
              </p:ext>
            </p:extLst>
          </p:nvPr>
        </p:nvGraphicFramePr>
        <p:xfrm>
          <a:off x="318052" y="1311551"/>
          <a:ext cx="8507895" cy="509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D2DF1070-8CAA-A97D-9B0E-F88E6B2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643421"/>
            <a:ext cx="8825946" cy="8143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Domesticity of MFA’s 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posts</a:t>
            </a:r>
          </a:p>
        </p:txBody>
      </p:sp>
    </p:spTree>
    <p:extLst>
      <p:ext uri="{BB962C8B-B14F-4D97-AF65-F5344CB8AC3E}">
        <p14:creationId xmlns:p14="http://schemas.microsoft.com/office/powerpoint/2010/main" val="2893423216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32502"/>
            <a:ext cx="8560904" cy="819220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EU actions (Main/2</a:t>
            </a:r>
            <a:r>
              <a:rPr lang="en-MY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91F68F71-85D3-96AC-9A97-6952ACDC5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366318"/>
              </p:ext>
            </p:extLst>
          </p:nvPr>
        </p:nvGraphicFramePr>
        <p:xfrm>
          <a:off x="129309" y="1351722"/>
          <a:ext cx="8885382" cy="526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376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9819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#hastag in EUD (Major/2</a:t>
            </a:r>
            <a:r>
              <a:rPr lang="en-US" sz="3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7583525-31B1-1842-A374-DE444BF99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464910"/>
              </p:ext>
            </p:extLst>
          </p:nvPr>
        </p:nvGraphicFramePr>
        <p:xfrm>
          <a:off x="628650" y="1729131"/>
          <a:ext cx="7886700" cy="367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94">
                  <a:extLst>
                    <a:ext uri="{9D8B030D-6E8A-4147-A177-3AD203B41FA5}">
                      <a16:colId xmlns:a16="http://schemas.microsoft.com/office/drawing/2014/main" val="303300222"/>
                    </a:ext>
                  </a:extLst>
                </a:gridCol>
                <a:gridCol w="3220278">
                  <a:extLst>
                    <a:ext uri="{9D8B030D-6E8A-4147-A177-3AD203B41FA5}">
                      <a16:colId xmlns:a16="http://schemas.microsoft.com/office/drawing/2014/main" val="1341900749"/>
                    </a:ext>
                  </a:extLst>
                </a:gridCol>
                <a:gridCol w="3506028">
                  <a:extLst>
                    <a:ext uri="{9D8B030D-6E8A-4147-A177-3AD203B41FA5}">
                      <a16:colId xmlns:a16="http://schemas.microsoft.com/office/drawing/2014/main" val="1003861577"/>
                    </a:ext>
                  </a:extLst>
                </a:gridCol>
              </a:tblGrid>
              <a:tr h="91850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4858422"/>
                  </a:ext>
                </a:extLst>
              </a:tr>
              <a:tr h="9185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r>
                        <a:rPr lang="en-US" sz="2800" baseline="300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st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#Covid19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#EUinKorea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375609"/>
                  </a:ext>
                </a:extLst>
              </a:tr>
              <a:tr h="9185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r>
                        <a:rPr lang="en-US" sz="2800" baseline="300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nd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#EU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#ClimateAction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9702349"/>
                  </a:ext>
                </a:extLst>
              </a:tr>
              <a:tr h="9185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r>
                        <a:rPr lang="en-US" sz="2800" baseline="300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rd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#EUinKorea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#EuropeDay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77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937762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 (Major/2</a:t>
            </a:r>
            <a:r>
              <a:rPr lang="en-US" sz="3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727F861B-0899-79B5-CDEC-63A4D6A3A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233025"/>
              </p:ext>
            </p:extLst>
          </p:nvPr>
        </p:nvGraphicFramePr>
        <p:xfrm>
          <a:off x="384313" y="1311551"/>
          <a:ext cx="8131037" cy="512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865180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2096D9-AB7A-4765-A7EA-9945B72BD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076265"/>
              </p:ext>
            </p:extLst>
          </p:nvPr>
        </p:nvGraphicFramePr>
        <p:xfrm>
          <a:off x="397566" y="278295"/>
          <a:ext cx="8547651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47">
                  <a:extLst>
                    <a:ext uri="{9D8B030D-6E8A-4147-A177-3AD203B41FA5}">
                      <a16:colId xmlns:a16="http://schemas.microsoft.com/office/drawing/2014/main" val="1839288072"/>
                    </a:ext>
                  </a:extLst>
                </a:gridCol>
                <a:gridCol w="7175804">
                  <a:extLst>
                    <a:ext uri="{9D8B030D-6E8A-4147-A177-3AD203B41FA5}">
                      <a16:colId xmlns:a16="http://schemas.microsoft.com/office/drawing/2014/main" val="1229356709"/>
                    </a:ext>
                  </a:extLst>
                </a:gridCol>
              </a:tblGrid>
              <a:tr h="6554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183541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Monitored platform and accounts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16530175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Activeness of EU &amp; Hot issues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09324693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89639381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Centrality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46287666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focus/ Domesticity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87127555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 &amp; themes</a:t>
                      </a:r>
                      <a:endParaRPr lang="en-US" sz="2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39891430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relations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90178064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&amp; netizens’ reactions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68185146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Self-image and Asia’s expectations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09371053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images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20677110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31057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7540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4" y="274018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Sub-frame of </a:t>
            </a:r>
            <a:r>
              <a:rPr lang="en-MY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 actions</a:t>
            </a:r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607998"/>
              </p:ext>
            </p:extLst>
          </p:nvPr>
        </p:nvGraphicFramePr>
        <p:xfrm>
          <a:off x="145770" y="1494805"/>
          <a:ext cx="8852453" cy="2729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0322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2835893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926238">
                  <a:extLst>
                    <a:ext uri="{9D8B030D-6E8A-4147-A177-3AD203B41FA5}">
                      <a16:colId xmlns:a16="http://schemas.microsoft.com/office/drawing/2014/main" val="235078687"/>
                    </a:ext>
                  </a:extLst>
                </a:gridCol>
              </a:tblGrid>
              <a:tr h="3332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6405"/>
                  </a:ext>
                </a:extLst>
              </a:tr>
              <a:tr h="33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Care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Care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Economy that Works for People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of Economy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354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New Push for European Democracy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Values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Justice (Consumer Protection)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333857F1-6396-B377-50B8-09CB55E03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440344"/>
              </p:ext>
            </p:extLst>
          </p:nvPr>
        </p:nvGraphicFramePr>
        <p:xfrm>
          <a:off x="175860" y="4258352"/>
          <a:ext cx="8792275" cy="214034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069315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2816615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906345">
                  <a:extLst>
                    <a:ext uri="{9D8B030D-6E8A-4147-A177-3AD203B41FA5}">
                      <a16:colId xmlns:a16="http://schemas.microsoft.com/office/drawing/2014/main" val="235078687"/>
                    </a:ext>
                  </a:extLst>
                </a:gridCol>
              </a:tblGrid>
              <a:tr h="38214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6405"/>
                  </a:ext>
                </a:extLst>
              </a:tr>
              <a:tr h="38214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MFA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88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Care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688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Economy that Works for People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of Economy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2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 (Major/2</a:t>
            </a:r>
            <a:r>
              <a:rPr lang="en-US" sz="3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727F861B-0899-79B5-CDEC-63A4D6A3A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866030"/>
              </p:ext>
            </p:extLst>
          </p:nvPr>
        </p:nvGraphicFramePr>
        <p:xfrm>
          <a:off x="384313" y="1311551"/>
          <a:ext cx="8131037" cy="512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0259653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7" y="1009580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Sub-frame of </a:t>
            </a:r>
            <a:r>
              <a:rPr lang="en-MY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 </a:t>
            </a:r>
            <a:b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705678"/>
              </p:ext>
            </p:extLst>
          </p:nvPr>
        </p:nvGraphicFramePr>
        <p:xfrm>
          <a:off x="145774" y="2366859"/>
          <a:ext cx="8852451" cy="2546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986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2822918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932547">
                  <a:extLst>
                    <a:ext uri="{9D8B030D-6E8A-4147-A177-3AD203B41FA5}">
                      <a16:colId xmlns:a16="http://schemas.microsoft.com/office/drawing/2014/main" val="235078687"/>
                    </a:ext>
                  </a:extLst>
                </a:gridCol>
              </a:tblGrid>
              <a:tr h="30877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&amp; 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6405"/>
                  </a:ext>
                </a:extLst>
              </a:tr>
              <a:tr h="3087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090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stronger Europe in the world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CFSP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60901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Economy that Works for People 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Economy/Trade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6090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altLang="ko-KR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Care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362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492745"/>
            <a:ext cx="8560904" cy="8192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Bilateral</a:t>
            </a: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lang="en-MY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(Main/2</a:t>
            </a:r>
            <a:r>
              <a:rPr lang="en-MY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91F68F71-85D3-96AC-9A97-6952ACDC5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225526"/>
              </p:ext>
            </p:extLst>
          </p:nvPr>
        </p:nvGraphicFramePr>
        <p:xfrm>
          <a:off x="291548" y="1152939"/>
          <a:ext cx="8415131" cy="545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09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496054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Bilateral relation with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Korea</a:t>
            </a:r>
            <a:b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563222"/>
              </p:ext>
            </p:extLst>
          </p:nvPr>
        </p:nvGraphicFramePr>
        <p:xfrm>
          <a:off x="291548" y="1656655"/>
          <a:ext cx="8560904" cy="4521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7895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1371794912"/>
                    </a:ext>
                  </a:extLst>
                </a:gridCol>
                <a:gridCol w="3498574">
                  <a:extLst>
                    <a:ext uri="{9D8B030D-6E8A-4147-A177-3AD203B41FA5}">
                      <a16:colId xmlns:a16="http://schemas.microsoft.com/office/drawing/2014/main" val="2053259304"/>
                    </a:ext>
                  </a:extLst>
                </a:gridCol>
                <a:gridCol w="3458817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527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48354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2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ko-KR" alt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ambassador’s</a:t>
                      </a:r>
                      <a:r>
                        <a:rPr lang="ko-KR" alt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</a:t>
                      </a:r>
                      <a:r>
                        <a:rPr lang="ko-KR" alt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interview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 Celebration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72847"/>
                  </a:ext>
                </a:extLst>
              </a:tr>
              <a:tr h="688344">
                <a:tc vMerge="1">
                  <a:txBody>
                    <a:bodyPr/>
                    <a:lstStyle/>
                    <a:p>
                      <a:pPr algn="l" fontAlgn="b"/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2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 Celebration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EU-Korea bilateral diplomatic activities (EU Ambassador’s visit to Korean institutions)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688344">
                <a:tc vMerge="1">
                  <a:txBody>
                    <a:bodyPr/>
                    <a:lstStyle/>
                    <a:p>
                      <a:pPr algn="l" fontAlgn="b"/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2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Women’s Day Celebration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Environmental Co-operation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69884"/>
                  </a:ext>
                </a:extLst>
              </a:tr>
              <a:tr h="648354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2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Korean ambassador’s meeting with EU/Belgian officers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Korean ambassador’s meeting with EU/Belgian officers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02360"/>
                  </a:ext>
                </a:extLst>
              </a:tr>
              <a:tr h="588216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2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EU-Korea virtual summit on 30</a:t>
                      </a:r>
                      <a:r>
                        <a:rPr lang="en-US" sz="1800" b="0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June 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EU-Korea MFA meetings (Ministerial level)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  <a:tr h="588216">
                <a:tc vMerge="1">
                  <a:txBody>
                    <a:bodyPr/>
                    <a:lstStyle/>
                    <a:p>
                      <a:pPr algn="l" fontAlgn="b"/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2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EU-Korea Travel restrictions in COVID-19 context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EU-Korea Trade Statistics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(EU Affairs)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89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724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711065"/>
            <a:ext cx="9018104" cy="723280"/>
          </a:xfrm>
        </p:spPr>
        <p:txBody>
          <a:bodyPr>
            <a:normAutofit fontScale="90000"/>
          </a:bodyPr>
          <a:lstStyle/>
          <a:p>
            <a:pPr algn="ctr"/>
            <a:r>
              <a:rPr lang="en-MY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Evaluation of EU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(Major/2</a:t>
            </a:r>
            <a:r>
              <a:rPr lang="en-US" sz="4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n=157)</a:t>
            </a:r>
            <a:endParaRPr lang="en-US" sz="4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08053"/>
              </p:ext>
            </p:extLst>
          </p:nvPr>
        </p:nvGraphicFramePr>
        <p:xfrm>
          <a:off x="695324" y="1434345"/>
          <a:ext cx="8088457" cy="490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464615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530087"/>
            <a:ext cx="9018104" cy="723280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153117"/>
              </p:ext>
            </p:extLst>
          </p:nvPr>
        </p:nvGraphicFramePr>
        <p:xfrm>
          <a:off x="377273" y="1073012"/>
          <a:ext cx="8389453" cy="525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87EF3BE-BFC0-8E2F-3C2D-1AC5BE30D085}"/>
              </a:ext>
            </a:extLst>
          </p:cNvPr>
          <p:cNvSpPr/>
          <p:nvPr/>
        </p:nvSpPr>
        <p:spPr>
          <a:xfrm>
            <a:off x="364435" y="5828162"/>
            <a:ext cx="2405269" cy="499752"/>
          </a:xfrm>
          <a:prstGeom prst="wedgeRectCallout">
            <a:avLst>
              <a:gd name="adj1" fmla="val 31835"/>
              <a:gd name="adj2" fmla="val -1512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Covid19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20C796C-17D6-653E-F737-85D2D5350A9D}"/>
              </a:ext>
            </a:extLst>
          </p:cNvPr>
          <p:cNvSpPr/>
          <p:nvPr/>
        </p:nvSpPr>
        <p:spPr>
          <a:xfrm>
            <a:off x="5830958" y="6078038"/>
            <a:ext cx="2988780" cy="499752"/>
          </a:xfrm>
          <a:prstGeom prst="wedgeRectCallout">
            <a:avLst>
              <a:gd name="adj1" fmla="val 16366"/>
              <a:gd name="adj2" fmla="val -22546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as a partner of Korea</a:t>
            </a:r>
          </a:p>
        </p:txBody>
      </p:sp>
    </p:spTree>
    <p:extLst>
      <p:ext uri="{BB962C8B-B14F-4D97-AF65-F5344CB8AC3E}">
        <p14:creationId xmlns:p14="http://schemas.microsoft.com/office/powerpoint/2010/main" val="2717925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8" y="892663"/>
            <a:ext cx="8931964" cy="940904"/>
          </a:xfrm>
        </p:spPr>
        <p:txBody>
          <a:bodyPr>
            <a:noAutofit/>
          </a:bodyPr>
          <a:lstStyle/>
          <a:p>
            <a:pPr algn="ctr"/>
            <a:r>
              <a:rPr lang="en-MY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posts of </a:t>
            </a:r>
            <a:r>
              <a:rPr lang="en-MY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MY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story</a:t>
            </a:r>
            <a:endParaRPr lang="zh-HK" altLang="en-US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753128"/>
              </p:ext>
            </p:extLst>
          </p:nvPr>
        </p:nvGraphicFramePr>
        <p:xfrm>
          <a:off x="354495" y="2040835"/>
          <a:ext cx="8435010" cy="3454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188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1098188">
                  <a:extLst>
                    <a:ext uri="{9D8B030D-6E8A-4147-A177-3AD203B41FA5}">
                      <a16:colId xmlns:a16="http://schemas.microsoft.com/office/drawing/2014/main" val="303804511"/>
                    </a:ext>
                  </a:extLst>
                </a:gridCol>
                <a:gridCol w="2091226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055313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  <a:gridCol w="2092095">
                  <a:extLst>
                    <a:ext uri="{9D8B030D-6E8A-4147-A177-3AD203B41FA5}">
                      <a16:colId xmlns:a16="http://schemas.microsoft.com/office/drawing/2014/main" val="708672047"/>
                    </a:ext>
                  </a:extLst>
                </a:gridCol>
              </a:tblGrid>
              <a:tr h="78013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Most liked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Most commented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Most shared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15683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EUD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EU MS Ambassadors in Korea deliver the message for COVID patients in Korea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0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0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86998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MFA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EU’s Current Trends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0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0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  <a:tr h="647108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2021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EU’s Current Trends</a:t>
                      </a:r>
                      <a:endParaRPr lang="en-US" altLang="ko-KR" sz="2000" b="0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u="none" strike="noStrike" dirty="0">
                          <a:solidFill>
                            <a:srgbClr val="00206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n-US" altLang="ko-KR" sz="2000" b="0" i="0" u="none" strike="noStrike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54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530087"/>
            <a:ext cx="9018104" cy="723280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263290"/>
              </p:ext>
            </p:extLst>
          </p:nvPr>
        </p:nvGraphicFramePr>
        <p:xfrm>
          <a:off x="377273" y="1073012"/>
          <a:ext cx="8389453" cy="525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164392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991"/>
            <a:ext cx="9144000" cy="977486"/>
          </a:xfrm>
        </p:spPr>
        <p:txBody>
          <a:bodyPr>
            <a:noAutofit/>
          </a:bodyPr>
          <a:lstStyle/>
          <a:p>
            <a:pPr algn="ctr"/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 (Main/2</a:t>
            </a:r>
            <a:r>
              <a:rPr lang="en-MY" sz="35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858628"/>
              </p:ext>
            </p:extLst>
          </p:nvPr>
        </p:nvGraphicFramePr>
        <p:xfrm>
          <a:off x="404188" y="1686477"/>
          <a:ext cx="8335619" cy="4089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776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1364973">
                  <a:extLst>
                    <a:ext uri="{9D8B030D-6E8A-4147-A177-3AD203B41FA5}">
                      <a16:colId xmlns:a16="http://schemas.microsoft.com/office/drawing/2014/main" val="3361539761"/>
                    </a:ext>
                  </a:extLst>
                </a:gridCol>
                <a:gridCol w="2928731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3134139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64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+</a:t>
                      </a:r>
                      <a:r>
                        <a:rPr lang="en-US" sz="20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-</a:t>
                      </a:r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79820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EUD’s participation of South Korea’s ‘the Thanks to you Challenge’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798206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EU Integration to External Viewers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65859"/>
                  </a:ext>
                </a:extLst>
              </a:tr>
              <a:tr h="760142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Korea-EU Co-operation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South Korean government put Europe as a dangerous region of COVID-19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69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197080"/>
                  </a:ext>
                </a:extLst>
              </a:tr>
              <a:tr h="724170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 vaccine problems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 economic downturn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91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1130"/>
            <a:ext cx="7886700" cy="723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Popularity of social media platforms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AB542AAA-A296-4F1E-A31B-BCF051E05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785230"/>
              </p:ext>
            </p:extLst>
          </p:nvPr>
        </p:nvGraphicFramePr>
        <p:xfrm>
          <a:off x="469623" y="1682515"/>
          <a:ext cx="8045727" cy="34929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Platforms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Usage Share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722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Instagram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200" b="1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78.7%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716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Facebook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42.5%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1449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Naver Band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22.8%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4EF1B2-5B4E-E3C3-B721-9907458B4048}"/>
              </a:ext>
            </a:extLst>
          </p:cNvPr>
          <p:cNvSpPr txBox="1"/>
          <p:nvPr/>
        </p:nvSpPr>
        <p:spPr>
          <a:xfrm>
            <a:off x="350982" y="5504411"/>
            <a:ext cx="8793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Source: https://www.nasmedia.co.kr/%EC%A0%95%EA%B8%B0%EB%B3%B4%EA%B3%A0%EC%84%9C/2022%EB%85%84-4%EC%9B%94-2022-npr-%EC%9A%94%EC%95%BD-%EB%B3%B4%EA%B3%A0%EC%84%9C/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9300998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503583"/>
            <a:ext cx="8931964" cy="940904"/>
          </a:xfrm>
        </p:spPr>
        <p:txBody>
          <a:bodyPr>
            <a:noAutofit/>
          </a:bodyPr>
          <a:lstStyle/>
          <a:p>
            <a:pPr algn="ctr"/>
            <a:r>
              <a:rPr lang="en-MY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posts of </a:t>
            </a:r>
            <a:r>
              <a:rPr lang="en-MY" sz="3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story</a:t>
            </a:r>
            <a:endParaRPr lang="zh-HK" alt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518725"/>
              </p:ext>
            </p:extLst>
          </p:nvPr>
        </p:nvGraphicFramePr>
        <p:xfrm>
          <a:off x="106019" y="1179444"/>
          <a:ext cx="9037981" cy="495713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808381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30380451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637183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708672047"/>
                    </a:ext>
                  </a:extLst>
                </a:gridCol>
              </a:tblGrid>
              <a:tr h="74639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liked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commented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shared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89044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Ambassador’s remarks on Europe Day in Korea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917458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 2021 Celebration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 Ambassador to Korea talks about the EU’s new policy strategy in the Indo-Pacific Region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 2021 Celebration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83236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MFA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 Conference after the EU-South Korea Leaders’ video call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 South Korea Video Conference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 Conference after the EU-South Korea Leaders’ video call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  <a:tr h="721511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Signing Ceremony of M.O.U for the further cultural cooperation between the Korean Embassy and BOZAR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with the President of the Chamber of Representatives of Belgium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Ambassador YOON met with Madame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Eliane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Tillieux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President of the Chamber of Representatives of Belgium.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60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767865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Self-image built by EUD </a:t>
            </a:r>
            <a:r>
              <a:rPr lang="en-MY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3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34BF1F13-10C0-1AAF-7093-5F74C68B0D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704588"/>
              </p:ext>
            </p:extLst>
          </p:nvPr>
        </p:nvGraphicFramePr>
        <p:xfrm>
          <a:off x="628650" y="1785868"/>
          <a:ext cx="7886700" cy="37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94">
                  <a:extLst>
                    <a:ext uri="{9D8B030D-6E8A-4147-A177-3AD203B41FA5}">
                      <a16:colId xmlns:a16="http://schemas.microsoft.com/office/drawing/2014/main" val="303300222"/>
                    </a:ext>
                  </a:extLst>
                </a:gridCol>
                <a:gridCol w="3220278">
                  <a:extLst>
                    <a:ext uri="{9D8B030D-6E8A-4147-A177-3AD203B41FA5}">
                      <a16:colId xmlns:a16="http://schemas.microsoft.com/office/drawing/2014/main" val="1341900749"/>
                    </a:ext>
                  </a:extLst>
                </a:gridCol>
                <a:gridCol w="3506028">
                  <a:extLst>
                    <a:ext uri="{9D8B030D-6E8A-4147-A177-3AD203B41FA5}">
                      <a16:colId xmlns:a16="http://schemas.microsoft.com/office/drawing/2014/main" val="1003861577"/>
                    </a:ext>
                  </a:extLst>
                </a:gridCol>
              </a:tblGrid>
              <a:tr h="91850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4858422"/>
                  </a:ext>
                </a:extLst>
              </a:tr>
              <a:tr h="9185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r>
                        <a:rPr lang="en-US" sz="2800" baseline="300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st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Partner of South Korea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375609"/>
                  </a:ext>
                </a:extLst>
              </a:tr>
              <a:tr h="9185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r>
                        <a:rPr lang="en-US" sz="2800" baseline="300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nd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Promoter of human rights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Green Europe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9702349"/>
                  </a:ext>
                </a:extLst>
              </a:tr>
              <a:tr h="9185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r>
                        <a:rPr lang="en-US" sz="2800" baseline="300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rd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Promoter of equality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77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385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757790"/>
            <a:ext cx="8680174" cy="845724"/>
          </a:xfrm>
        </p:spPr>
        <p:txBody>
          <a:bodyPr>
            <a:no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 in EUD/MFA account (Main/2</a:t>
            </a:r>
            <a:r>
              <a:rPr lang="en-MY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A6EAE56F-2FF6-4C13-8802-C72B3013B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988657"/>
              </p:ext>
            </p:extLst>
          </p:nvPr>
        </p:nvGraphicFramePr>
        <p:xfrm>
          <a:off x="291548" y="1526761"/>
          <a:ext cx="7972011" cy="457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177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039933"/>
            <a:ext cx="8560904" cy="871468"/>
          </a:xfrm>
        </p:spPr>
        <p:txBody>
          <a:bodyPr>
            <a:noAutofit/>
          </a:bodyPr>
          <a:lstStyle/>
          <a:p>
            <a:pPr algn="ctr"/>
            <a: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Korea’s Expectation on EU</a:t>
            </a:r>
            <a:endParaRPr lang="zh-HK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311668"/>
              </p:ext>
            </p:extLst>
          </p:nvPr>
        </p:nvGraphicFramePr>
        <p:xfrm>
          <a:off x="351182" y="1911401"/>
          <a:ext cx="8441636" cy="303519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53548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503322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3884766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7212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(3 expectation)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(2 expectations)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1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u="none" strike="noStrike" baseline="30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Agreement partner in aviation safety management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 of Korea </a:t>
                      </a:r>
                      <a:endParaRPr lang="en-US" altLang="ko-KR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1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u="none" strike="noStrike" baseline="30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cooperation partner of Korea in green deal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altLang="ko-KR" sz="1800" b="0" i="0" u="none" strike="noStrike" dirty="0">
                        <a:solidFill>
                          <a:srgbClr val="C00000"/>
                        </a:solidFill>
                        <a:effectLst/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171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7161"/>
            <a:ext cx="7886700" cy="827569"/>
          </a:xfrm>
        </p:spPr>
        <p:txBody>
          <a:bodyPr>
            <a:no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HK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D34884-4A27-46E5-8983-28C67D06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15" y="1391477"/>
            <a:ext cx="7886700" cy="2817056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MY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shadow deteriorated in 2021.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MY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EUD and MFA rarely covered the Brexit issues.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MY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than these two issues, EUD (Gender Equality, Green Deal, Human Rights, North Korea and Indo-Pacific) and MFA (Data Protection, North Korea, Myanmar and Israel/Palestine) showed different interests regarding hot issues.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MY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EUD and MFA are inclined to get the posts from their diplomatic headquarters (EUD—EEAS, MFA—SK Government).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MY" altLang="ko-KR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terms of Centrality, EUD has the highest percentage of major centrality, and MFA has the highest percentage of Nil centrality.</a:t>
            </a:r>
            <a:endParaRPr lang="en-MY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MY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MY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MY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11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13" y="908466"/>
            <a:ext cx="7886700" cy="827569"/>
          </a:xfrm>
        </p:spPr>
        <p:txBody>
          <a:bodyPr>
            <a:no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(2)</a:t>
            </a:r>
            <a:endParaRPr lang="zh-HK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D34884-4A27-46E5-8983-28C67D06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37" y="1868556"/>
            <a:ext cx="7759976" cy="2817056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6"/>
            </a:pPr>
            <a:r>
              <a:rPr lang="en-MY" altLang="ko-KR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EUD and MFA posts tended to have local focus (i.e. on Korea).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en-MY" altLang="ko-KR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hashtag, EUD are most likely to have hashtags to promote EU Activities (2020: COVID-19 campaigns and support, 2021: Europe Day).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en-MY" altLang="ko-KR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EUD and MFA rarely post negatively on EU.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en-MY" altLang="ko-KR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were no to low expectations towards EU.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en-MY" altLang="ko-KR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EU’s strongest self-image was a competent partner for South Korea.</a:t>
            </a:r>
            <a:endParaRPr lang="en-MY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5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521" y="721140"/>
            <a:ext cx="8878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Monitored Social Media accounts in SK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A706EA-08DF-2749-A3F0-638C3E64E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9170"/>
            <a:ext cx="4422371" cy="3937301"/>
          </a:xfrm>
          <a:prstGeom prst="rect">
            <a:avLst/>
          </a:prstGeom>
        </p:spPr>
      </p:pic>
      <p:pic>
        <p:nvPicPr>
          <p:cNvPr id="5" name="그림 9">
            <a:extLst>
              <a:ext uri="{FF2B5EF4-FFF2-40B4-BE49-F238E27FC236}">
                <a16:creationId xmlns:a16="http://schemas.microsoft.com/office/drawing/2014/main" id="{4EB897F4-A436-9C43-9C53-F45682F15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371" y="1669169"/>
            <a:ext cx="4721629" cy="39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Activeness of accounts (n=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574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088915"/>
              </p:ext>
            </p:extLst>
          </p:nvPr>
        </p:nvGraphicFramePr>
        <p:xfrm>
          <a:off x="459264" y="1311551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501258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854877"/>
              </p:ext>
            </p:extLst>
          </p:nvPr>
        </p:nvGraphicFramePr>
        <p:xfrm>
          <a:off x="304800" y="424069"/>
          <a:ext cx="8534400" cy="577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652703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997910"/>
              </p:ext>
            </p:extLst>
          </p:nvPr>
        </p:nvGraphicFramePr>
        <p:xfrm>
          <a:off x="304800" y="424069"/>
          <a:ext cx="8534400" cy="577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395722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658049"/>
              </p:ext>
            </p:extLst>
          </p:nvPr>
        </p:nvGraphicFramePr>
        <p:xfrm>
          <a:off x="344557" y="556591"/>
          <a:ext cx="8388626" cy="573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75265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74605"/>
            <a:ext cx="7886700" cy="7232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hot issues in 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EUD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000046"/>
              </p:ext>
            </p:extLst>
          </p:nvPr>
        </p:nvGraphicFramePr>
        <p:xfrm>
          <a:off x="318052" y="1297885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90023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BD80C5A6E3BE6B41A2427F16147D47A40053312233075A4069A30329A9D6153650009586967373366D408193C318443E5EA6" ma:contentTypeVersion="27" ma:contentTypeDescription="Solar Project Document Content Type - extends Solar Document; published by the Content Type Hub" ma:contentTypeScope="" ma:versionID="7eae6a073d63c4fe4b45dfbfa865ac1f">
  <xsd:schema xmlns:xsd="http://www.w3.org/2001/XMLSchema" xmlns:xs="http://www.w3.org/2001/XMLSchema" xmlns:p="http://schemas.microsoft.com/office/2006/metadata/properties" xmlns:ns2="6f562838-09de-4b65-939a-432777c5c6ca" targetNamespace="http://schemas.microsoft.com/office/2006/metadata/properties" ma:root="true" ma:fieldsID="3d15cd97b99b53dcbe5cc11303294add" ns2:_="">
    <xsd:import namespace="6f562838-09de-4b65-939a-432777c5c6ca"/>
    <xsd:element name="properties">
      <xsd:complexType>
        <xsd:sequence>
          <xsd:element name="documentManagement">
            <xsd:complexType>
              <xsd:all>
                <xsd:element ref="ns2:c2d7d53541144364bb9d71f286b51f7e" minOccurs="0"/>
                <xsd:element ref="ns2:TaxCatchAll" minOccurs="0"/>
                <xsd:element ref="ns2:TaxCatchAllLabel" minOccurs="0"/>
                <xsd:element ref="ns2:jb15094b84d04db39a8de0b202a5649b" minOccurs="0"/>
                <xsd:element ref="ns2:a01561942c7d47699e3a361a6a580934" minOccurs="0"/>
                <xsd:element ref="ns2:SolarAuthor" minOccurs="0"/>
                <xsd:element ref="ns2:ece120804c3e4f2e81afd96eec8909f4" minOccurs="0"/>
                <xsd:element ref="ns2:i7a4717f7d5d4c169373d4bfa77876ba" minOccurs="0"/>
                <xsd:element ref="ns2:b0b6db7483f14678a4ad7fdce99521be" minOccurs="0"/>
                <xsd:element ref="ns2:beaf417fcb4a4faab8ee781c2aab710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62838-09de-4b65-939a-432777c5c6ca" elementFormDefault="qualified">
    <xsd:import namespace="http://schemas.microsoft.com/office/2006/documentManagement/types"/>
    <xsd:import namespace="http://schemas.microsoft.com/office/infopath/2007/PartnerControls"/>
    <xsd:element name="c2d7d53541144364bb9d71f286b51f7e" ma:index="8" ma:taxonomy="true" ma:internalName="c2d7d53541144364bb9d71f286b51f7e" ma:taxonomyFieldName="SolarLocation" ma:displayName="Location" ma:readOnly="false" ma:fieldId="{c2d7d535-4114-4364-bb9d-71f286b51f7e}" ma:taxonomyMulti="true" ma:sspId="b9d2b188-b8f0-4527-ab9c-6ed07e2b5a47" ma:termSetId="91c000f1-3349-4c42-8265-e80d17e136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25b267e-f454-459f-aa78-71222e61a69d}" ma:internalName="TaxCatchAll" ma:showField="CatchAllData" ma:web="f2116379-9b18-4ff7-9c13-0eb7c3842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25b267e-f454-459f-aa78-71222e61a69d}" ma:internalName="TaxCatchAllLabel" ma:readOnly="true" ma:showField="CatchAllDataLabel" ma:web="f2116379-9b18-4ff7-9c13-0eb7c3842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15094b84d04db39a8de0b202a5649b" ma:index="12" nillable="true" ma:taxonomy="true" ma:internalName="jb15094b84d04db39a8de0b202a5649b" ma:taxonomyFieldName="SolarBusinessUnit" ma:displayName="Business Unit" ma:readOnly="false" ma:fieldId="{3b15094b-84d0-4db3-9a8d-e0b202a5649b}" ma:taxonomyMulti="true" ma:sspId="b9d2b188-b8f0-4527-ab9c-6ed07e2b5a47" ma:termSetId="9862a471-922d-4dbf-86ff-7f9443f4b6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1561942c7d47699e3a361a6a580934" ma:index="14" ma:taxonomy="true" ma:internalName="a01561942c7d47699e3a361a6a580934" ma:taxonomyFieldName="SolarDepartment" ma:displayName="Department" ma:readOnly="false" ma:fieldId="{a0156194-2c7d-4769-9e3a-361a6a580934}" ma:taxonomyMulti="true" ma:sspId="b9d2b188-b8f0-4527-ab9c-6ed07e2b5a47" ma:termSetId="a2a9cd89-8956-43cd-8902-c890ec3194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larAuthor" ma:index="16" nillable="true" ma:displayName="Content Author" ma:description="Please specify the author of the content" ma:SharePointGroup="0" ma:internalName="Solar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e120804c3e4f2e81afd96eec8909f4" ma:index="17" ma:taxonomy="true" ma:internalName="ece120804c3e4f2e81afd96eec8909f4" ma:taxonomyFieldName="SolarCategory" ma:displayName="Category" ma:readOnly="false" ma:fieldId="{ece12080-4c3e-4f2e-81af-d96eec8909f4}" ma:sspId="b9d2b188-b8f0-4527-ab9c-6ed07e2b5a47" ma:termSetId="af3054d5-0efb-4d05-9185-ffb492b046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a4717f7d5d4c169373d4bfa77876ba" ma:index="19" ma:taxonomy="true" ma:internalName="i7a4717f7d5d4c169373d4bfa77876ba" ma:taxonomyFieldName="SolarDocumentType" ma:displayName="Document Type" ma:fieldId="{27a4717f-7d5d-4c16-9373-d4bfa77876ba}" ma:sspId="b9d2b188-b8f0-4527-ab9c-6ed07e2b5a47" ma:termSetId="3becb80b-35bf-4675-a7f1-fd97918282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b6db7483f14678a4ad7fdce99521be" ma:index="21" nillable="true" ma:taxonomy="true" ma:internalName="b0b6db7483f14678a4ad7fdce99521be" ma:taxonomyFieldName="InformationValue" ma:displayName="Information Value" ma:default="" ma:fieldId="{b0b6db74-83f1-4678-a4ad-7fdce99521be}" ma:sspId="b9d2b188-b8f0-4527-ab9c-6ed07e2b5a47" ma:termSetId="34b0f4c5-defa-4470-bf4b-1423e5dab3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af417fcb4a4faab8ee781c2aab7105" ma:index="23" nillable="true" ma:taxonomy="true" ma:internalName="beaf417fcb4a4faab8ee781c2aab7105" ma:taxonomyFieldName="SolarRecordOutcome" ma:displayName="Record Outcome" ma:fieldId="{beaf417f-cb4a-4faa-b8ee-781c2aab7105}" ma:sspId="b9d2b188-b8f0-4527-ab9c-6ed07e2b5a47" ma:termSetId="1c7376b3-8ddf-4288-95f1-75a2960d122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9d2b188-b8f0-4527-ab9c-6ed07e2b5a47" ContentTypeId="0x010100BD80C5A6E3BE6B41A2427F16147D47A40053312233075A4069A30329A9D6153650" PreviousValue="true" LastSyncTimeStamp="2021-10-07T20:07:13.39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2d7d53541144364bb9d71f286b51f7e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Ilam</TermName>
          <TermId xmlns="http://schemas.microsoft.com/office/infopath/2007/PartnerControls">17015150-e7d5-4990-b358-e90ea571f1b0</TermId>
        </TermInfo>
      </Terms>
    </c2d7d53541144364bb9d71f286b51f7e>
    <b0b6db7483f14678a4ad7fdce99521be xmlns="6f562838-09de-4b65-939a-432777c5c6ca">
      <Terms xmlns="http://schemas.microsoft.com/office/infopath/2007/PartnerControls"/>
    </b0b6db7483f14678a4ad7fdce99521be>
    <beaf417fcb4a4faab8ee781c2aab7105 xmlns="6f562838-09de-4b65-939a-432777c5c6ca">
      <Terms xmlns="http://schemas.microsoft.com/office/infopath/2007/PartnerControls"/>
    </beaf417fcb4a4faab8ee781c2aab7105>
    <a01561942c7d47699e3a361a6a580934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Arts</TermName>
          <TermId xmlns="http://schemas.microsoft.com/office/infopath/2007/PartnerControls">0bab0b67-4c47-44f0-b6c4-3d9931187703</TermId>
        </TermInfo>
      </Terms>
    </a01561942c7d47699e3a361a6a580934>
    <i7a4717f7d5d4c169373d4bfa77876ba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Document [Information]</TermName>
          <TermId xmlns="http://schemas.microsoft.com/office/infopath/2007/PartnerControls">1d129e84-9db2-4df6-a74b-09dd873e3970</TermId>
        </TermInfo>
      </Terms>
    </i7a4717f7d5d4c169373d4bfa77876ba>
    <jb15094b84d04db39a8de0b202a5649b xmlns="6f562838-09de-4b65-939a-432777c5c6ca">
      <Terms xmlns="http://schemas.microsoft.com/office/infopath/2007/PartnerControls"/>
    </jb15094b84d04db39a8de0b202a5649b>
    <SolarAuthor xmlns="6f562838-09de-4b65-939a-432777c5c6ca">
      <UserInfo>
        <DisplayName/>
        <AccountId xsi:nil="true"/>
        <AccountType/>
      </UserInfo>
    </SolarAuthor>
    <TaxCatchAll xmlns="6f562838-09de-4b65-939a-432777c5c6ca">
      <Value>4</Value>
      <Value>3</Value>
      <Value>2</Value>
      <Value>1</Value>
    </TaxCatchAll>
    <ece120804c3e4f2e81afd96eec8909f4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1b523ed0-c261-4ad9-b790-ca7c80e7725e</TermId>
        </TermInfo>
      </Terms>
    </ece120804c3e4f2e81afd96eec8909f4>
  </documentManagement>
</p:properties>
</file>

<file path=customXml/itemProps1.xml><?xml version="1.0" encoding="utf-8"?>
<ds:datastoreItem xmlns:ds="http://schemas.openxmlformats.org/officeDocument/2006/customXml" ds:itemID="{D157E241-F657-4EB2-AC30-9DE47A23659F}"/>
</file>

<file path=customXml/itemProps2.xml><?xml version="1.0" encoding="utf-8"?>
<ds:datastoreItem xmlns:ds="http://schemas.openxmlformats.org/officeDocument/2006/customXml" ds:itemID="{59EFFFA7-2314-4E32-AC70-494840A2E5C4}"/>
</file>

<file path=customXml/itemProps3.xml><?xml version="1.0" encoding="utf-8"?>
<ds:datastoreItem xmlns:ds="http://schemas.openxmlformats.org/officeDocument/2006/customXml" ds:itemID="{4E497DC0-230F-4318-8D62-EC6CF275E88F}"/>
</file>

<file path=customXml/itemProps4.xml><?xml version="1.0" encoding="utf-8"?>
<ds:datastoreItem xmlns:ds="http://schemas.openxmlformats.org/officeDocument/2006/customXml" ds:itemID="{B2D7FB16-E6D3-4A37-BE09-20128594FEA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1515</TotalTime>
  <Words>1163</Words>
  <Application>Microsoft Office PowerPoint</Application>
  <PresentationFormat>On-screen Show (4:3)</PresentationFormat>
  <Paragraphs>266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</vt:lpstr>
      <vt:lpstr>Times New Roman</vt:lpstr>
      <vt:lpstr>Office Theme</vt:lpstr>
      <vt:lpstr>EXPECT: South Korea’s Perception and Expectations of EU The case of Social Media</vt:lpstr>
      <vt:lpstr>PowerPoint Presentation</vt:lpstr>
      <vt:lpstr>1. Popularity of social media platforms</vt:lpstr>
      <vt:lpstr>PowerPoint Presentation</vt:lpstr>
      <vt:lpstr>2. Activeness of accounts (n=574) </vt:lpstr>
      <vt:lpstr>PowerPoint Presentation</vt:lpstr>
      <vt:lpstr>PowerPoint Presentation</vt:lpstr>
      <vt:lpstr>PowerPoint Presentation</vt:lpstr>
      <vt:lpstr>Other hot issues in EUD account</vt:lpstr>
      <vt:lpstr>Other hot issues in MFA account</vt:lpstr>
      <vt:lpstr>3. Sources (n=574)</vt:lpstr>
      <vt:lpstr>Sources of reposts</vt:lpstr>
      <vt:lpstr>4. Centrality of EU (n=574)</vt:lpstr>
      <vt:lpstr>5. EUD’s Level of Focus (all posts)</vt:lpstr>
      <vt:lpstr>Domesticity of MFA posts (all posts)</vt:lpstr>
      <vt:lpstr>Domesticity of MFA’s EU posts</vt:lpstr>
      <vt:lpstr>6. EU actions (Main/2nd focus)</vt:lpstr>
      <vt:lpstr>Leading #hastag in EUD (Major/2nd)</vt:lpstr>
      <vt:lpstr>Intra-EU actions (Major/2nd)</vt:lpstr>
      <vt:lpstr>Sub-frame of intra-EU actions  (Main/2nd focus)</vt:lpstr>
      <vt:lpstr>Extra-EU actions (Major/2nd)</vt:lpstr>
      <vt:lpstr>Sub-frame of extra-EU actions  (Main/2nd focus)</vt:lpstr>
      <vt:lpstr>7. Bilateral relation (Main/2nd focus)</vt:lpstr>
      <vt:lpstr>Bilateral relation with South Korea (Main/2nd focus)</vt:lpstr>
      <vt:lpstr>8. Evaluation of EU (Major/2nd, n=157)</vt:lpstr>
      <vt:lpstr>Evaluation of intra-EU actions</vt:lpstr>
      <vt:lpstr>Most popular posts of intra-EU story</vt:lpstr>
      <vt:lpstr>Evaluation of extra-EU actions</vt:lpstr>
      <vt:lpstr>Evaluation of extra-EU action (Main/2nd focus)</vt:lpstr>
      <vt:lpstr>Most popular posts of extra-EU story</vt:lpstr>
      <vt:lpstr>9. Self-image built by EUD (Main/2nd)</vt:lpstr>
      <vt:lpstr>Expectation in EUD/MFA account (Main/2nd)</vt:lpstr>
      <vt:lpstr>South Korea’s Expectation on EU</vt:lpstr>
      <vt:lpstr>Conclusions</vt:lpstr>
      <vt:lpstr>Conclusions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Global Influence …                                                                                  PERCEPTIONS &amp;                                           EXPECTATIONS                                          of the EU from                                         10 Strategic Partners</dc:title>
  <dc:creator>LAI</dc:creator>
  <cp:lastModifiedBy>C</cp:lastModifiedBy>
  <cp:revision>973</cp:revision>
  <dcterms:created xsi:type="dcterms:W3CDTF">2020-01-18T04:31:39Z</dcterms:created>
  <dcterms:modified xsi:type="dcterms:W3CDTF">2022-11-16T13:01:24Z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0x010100BD80C5A6E3BE6B41A2427F16147D47A40053312233075A4069A30329A9D6153650009586967373366D408193C318443E5EA6</vt:lpwstr>
  </property>
  <property fmtid="{D5CDD505-2E9C-101B-9397-08002B2CF9AE}" pid="3" name="SolarRecordOutcome">
    <vt:lpwstr/>
  </property>
  <property fmtid="{D5CDD505-2E9C-101B-9397-08002B2CF9AE}" pid="4" name="InformationValue">
    <vt:lpwstr/>
  </property>
  <property fmtid="{D5CDD505-2E9C-101B-9397-08002B2CF9AE}" pid="5" name="SolarDocumentType">
    <vt:lpwstr>4;#Project Document [Information]|1d129e84-9db2-4df6-a74b-09dd873e3970</vt:lpwstr>
  </property>
  <property fmtid="{D5CDD505-2E9C-101B-9397-08002B2CF9AE}" pid="6" name="MediaServiceImageTags">
    <vt:lpwstr/>
  </property>
  <property fmtid="{D5CDD505-2E9C-101B-9397-08002B2CF9AE}" pid="7" name="SolarCategory">
    <vt:lpwstr>3;#Project|1b523ed0-c261-4ad9-b790-ca7c80e7725e</vt:lpwstr>
  </property>
  <property fmtid="{D5CDD505-2E9C-101B-9397-08002B2CF9AE}" pid="8" name="lcf76f155ced4ddcb4097134ff3c332f">
    <vt:lpwstr/>
  </property>
  <property fmtid="{D5CDD505-2E9C-101B-9397-08002B2CF9AE}" pid="9" name="SolarLocation">
    <vt:lpwstr>1;#Ilam|17015150-e7d5-4990-b358-e90ea571f1b0</vt:lpwstr>
  </property>
  <property fmtid="{D5CDD505-2E9C-101B-9397-08002B2CF9AE}" pid="10" name="SolarDepartment">
    <vt:lpwstr>2;#Arts|0bab0b67-4c47-44f0-b6c4-3d9931187703</vt:lpwstr>
  </property>
  <property fmtid="{D5CDD505-2E9C-101B-9397-08002B2CF9AE}" pid="11" name="SolarBusinessUnit">
    <vt:lpwstr/>
  </property>
</Properties>
</file>