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0" r:id="rId2"/>
    <p:sldMasterId id="2147483661" r:id="rId3"/>
    <p:sldMasterId id="2147483679" r:id="rId4"/>
    <p:sldMasterId id="2147483703" r:id="rId5"/>
    <p:sldMasterId id="2147483689" r:id="rId6"/>
    <p:sldMasterId id="2147483669" r:id="rId7"/>
    <p:sldMasterId id="2147483926" r:id="rId8"/>
    <p:sldMasterId id="2147483928" r:id="rId9"/>
    <p:sldMasterId id="2147483701" r:id="rId10"/>
    <p:sldMasterId id="2147483889" r:id="rId11"/>
  </p:sldMasterIdLst>
  <p:notesMasterIdLst>
    <p:notesMasterId r:id="rId26"/>
  </p:notesMasterIdLst>
  <p:sldIdLst>
    <p:sldId id="291" r:id="rId12"/>
    <p:sldId id="286" r:id="rId13"/>
    <p:sldId id="292" r:id="rId14"/>
    <p:sldId id="296" r:id="rId15"/>
    <p:sldId id="297" r:id="rId16"/>
    <p:sldId id="300" r:id="rId17"/>
    <p:sldId id="299" r:id="rId18"/>
    <p:sldId id="301" r:id="rId19"/>
    <p:sldId id="302" r:id="rId20"/>
    <p:sldId id="303" r:id="rId21"/>
    <p:sldId id="304" r:id="rId22"/>
    <p:sldId id="298" r:id="rId23"/>
    <p:sldId id="294" r:id="rId24"/>
    <p:sldId id="305" r:id="rId25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CF95401-C8FE-804B-83E2-5318579333E7}" type="datetimeFigureOut">
              <a:rPr lang="en-GB"/>
              <a:pPr>
                <a:defRPr/>
              </a:pPr>
              <a:t>10/11/2015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02AEA54-8D33-0647-AC74-F38758DA8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990600"/>
            <a:ext cx="6858000" cy="838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2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9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0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NZ)Rev)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75" y="60944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A173D-199F-4E34-ACDE-63DD1F44B186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955B36-97AC-439F-9768-B57419902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5A173D-199F-4E34-ACDE-63DD1F44B186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955B36-97AC-439F-9768-B57419902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8D9B-6CB5-4DA7-9EB2-6CD46A15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31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62600" y="1036638"/>
            <a:ext cx="3276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5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981201"/>
            <a:ext cx="8229599" cy="4038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762000"/>
            <a:ext cx="350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1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600200"/>
            <a:ext cx="8382000" cy="44196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0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New-NZ)Rev)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MUN38896 MasseyLogoUniNZ_CMYKrev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32" r:id="rId2"/>
    <p:sldLayoutId id="2147483933" r:id="rId3"/>
    <p:sldLayoutId id="2147483934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YK_WB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MYK_WB_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20240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UN38896 MasseyLogoUniNZ_CMYKrev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UN38896 MasseyLogoUniNZ_CMYKrev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50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Sla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60438"/>
            <a:ext cx="38512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MYK_WB_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-15875"/>
            <a:ext cx="2024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"/>
            <a:ext cx="3851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6119813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fam" TargetMode="External"/><Relationship Id="rId2" Type="http://schemas.openxmlformats.org/officeDocument/2006/relationships/hyperlink" Target="https://www.facebook.com/hashtag/sisterhood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nz/url?sa=i&amp;rct=j&amp;q=schein's+model+of+culture&amp;source=images&amp;cd=&amp;cad=rja&amp;docid=MkEnd1V2E4pSyM&amp;tbnid=Bol_62w3woPW1M:&amp;ved=0CAUQjRw&amp;url=http://www.sciencedirect.com/science/article/pii/S0272696302000293&amp;ei=J1EAUr-dJNGflQWjiIGoCQ&amp;bvm=bv.50310824,d.dGI&amp;psig=AFQjCNHTMlITMLjO56-wej-jMcsHbuwguA&amp;ust=1375838843983159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sportingpulse.com/club_info.cgi?client=0-7731-111164-0-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596064" cy="1470025"/>
          </a:xfrm>
        </p:spPr>
        <p:txBody>
          <a:bodyPr>
            <a:noAutofit/>
          </a:bodyPr>
          <a:lstStyle/>
          <a:p>
            <a:pPr algn="ctr"/>
            <a:r>
              <a:rPr lang="en-NZ" sz="3200" b="1" dirty="0" smtClean="0"/>
              <a:t>Developing </a:t>
            </a:r>
            <a:r>
              <a:rPr lang="en-NZ" sz="3200" b="1" smtClean="0"/>
              <a:t>a ‘Sense’ of Team</a:t>
            </a:r>
            <a:br>
              <a:rPr lang="en-NZ" sz="3200" b="1" smtClean="0"/>
            </a:br>
            <a:r>
              <a:rPr lang="en-NZ" sz="3200" b="1" smtClean="0"/>
              <a:t>Part </a:t>
            </a:r>
            <a:r>
              <a:rPr lang="en-NZ" sz="3200" b="1" dirty="0" smtClean="0"/>
              <a:t>2:</a:t>
            </a:r>
            <a:br>
              <a:rPr lang="en-NZ" sz="3200" b="1" dirty="0" smtClean="0"/>
            </a:br>
            <a:r>
              <a:rPr lang="en-NZ" sz="3200" b="1" dirty="0" smtClean="0"/>
              <a:t> </a:t>
            </a:r>
            <a:br>
              <a:rPr lang="en-NZ" sz="3200" b="1" dirty="0" smtClean="0"/>
            </a:br>
            <a:r>
              <a:rPr lang="en-NZ" sz="3200" b="1" dirty="0" smtClean="0"/>
              <a:t>Applying Theory to Practice </a:t>
            </a:r>
            <a:br>
              <a:rPr lang="en-NZ" sz="3200" b="1" dirty="0" smtClean="0"/>
            </a:br>
            <a:r>
              <a:rPr lang="en-NZ" sz="3200" b="1" dirty="0" smtClean="0"/>
              <a:t>in High School Sport Teams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Lana McCarthy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Andy Martin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Collective leadership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sz="2000" dirty="0" smtClean="0"/>
          </a:p>
          <a:p>
            <a:r>
              <a:rPr lang="en-NZ" sz="2400" dirty="0" smtClean="0"/>
              <a:t>Developed a sense of unity </a:t>
            </a:r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  <a:p>
            <a:endParaRPr lang="en-NZ" sz="2000" dirty="0" smtClean="0"/>
          </a:p>
          <a:p>
            <a:endParaRPr lang="en-NZ" sz="2000" dirty="0" smtClean="0"/>
          </a:p>
          <a:p>
            <a:endParaRPr lang="en-NZ" sz="2000" dirty="0"/>
          </a:p>
          <a:p>
            <a:r>
              <a:rPr lang="en-NZ" sz="2000" dirty="0" smtClean="0"/>
              <a:t>“Don't </a:t>
            </a:r>
            <a:r>
              <a:rPr lang="en-NZ" sz="2000" dirty="0"/>
              <a:t>forget, we are all in this together</a:t>
            </a:r>
            <a:r>
              <a:rPr lang="en-NZ" sz="2000" dirty="0" smtClean="0"/>
              <a:t>!</a:t>
            </a:r>
            <a:r>
              <a:rPr lang="en-NZ" sz="2000" dirty="0"/>
              <a:t> </a:t>
            </a:r>
            <a:r>
              <a:rPr lang="en-N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#</a:t>
            </a:r>
            <a:r>
              <a:rPr lang="en-NZ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sisterhood</a:t>
            </a:r>
            <a:r>
              <a:rPr lang="en-N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#</a:t>
            </a:r>
            <a:r>
              <a:rPr lang="en-N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fam</a:t>
            </a:r>
            <a:r>
              <a:rPr lang="en-N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 </a:t>
            </a:r>
            <a:endParaRPr lang="en-N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s://scontent-lax1-1.xx.fbcdn.net/hphotos-xta1/v/t1.0-9/11091172_828917580488796_290622548609347461_n.jpg?oh=72388bbe26d86ca826899a0c714b5d5a&amp;oe=55EA54F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56823"/>
            <a:ext cx="320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lax1-1.xx.fbcdn.net/hphotos-xfa1/v/t1.0-9/17381_913030825394130_5282240667446818700_n.jpg?oh=3f1ba4aa47bec6606bc2a96478725028&amp;oe=562701C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79" y="2556823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Developing a winning </a:t>
            </a:r>
            <a:r>
              <a:rPr lang="en-NZ" sz="3600" dirty="0"/>
              <a:t>c</a:t>
            </a:r>
            <a:r>
              <a:rPr lang="en-NZ" sz="3600" dirty="0" smtClean="0"/>
              <a:t>ulture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/>
          <a:lstStyle/>
          <a:p>
            <a:r>
              <a:rPr lang="en-NZ" sz="2400" dirty="0"/>
              <a:t>I</a:t>
            </a:r>
            <a:r>
              <a:rPr lang="en-NZ" sz="2400" dirty="0" smtClean="0"/>
              <a:t>ncrease in success/winning </a:t>
            </a:r>
          </a:p>
          <a:p>
            <a:pPr marL="0" indent="0" algn="just">
              <a:buNone/>
            </a:pPr>
            <a:r>
              <a:rPr lang="en-NZ" sz="2400" dirty="0"/>
              <a:t>	</a:t>
            </a:r>
            <a:r>
              <a:rPr lang="en-NZ" sz="2400" dirty="0" smtClean="0"/>
              <a:t>- </a:t>
            </a:r>
            <a:r>
              <a:rPr lang="en-NZ" sz="2000" dirty="0" smtClean="0"/>
              <a:t>Manawatu Premier One Grade, </a:t>
            </a:r>
            <a:r>
              <a:rPr lang="en-NZ" sz="2000" smtClean="0"/>
              <a:t>6</a:t>
            </a:r>
            <a:r>
              <a:rPr lang="en-NZ" sz="2000" baseline="30000" smtClean="0"/>
              <a:t>th</a:t>
            </a:r>
            <a:r>
              <a:rPr lang="en-NZ" sz="2000" smtClean="0"/>
              <a:t> place (4 </a:t>
            </a:r>
            <a:r>
              <a:rPr lang="en-NZ" sz="2000" dirty="0" smtClean="0"/>
              <a:t>wins in </a:t>
            </a:r>
            <a:r>
              <a:rPr lang="en-NZ" sz="2000" smtClean="0"/>
              <a:t>2015 		compared </a:t>
            </a:r>
            <a:r>
              <a:rPr lang="en-NZ" sz="2000" dirty="0" smtClean="0"/>
              <a:t>to zero wins in </a:t>
            </a:r>
            <a:r>
              <a:rPr lang="en-NZ" sz="2000" smtClean="0"/>
              <a:t>in 2014).</a:t>
            </a:r>
            <a:endParaRPr lang="en-NZ" sz="2000" dirty="0" smtClean="0"/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 smtClean="0"/>
              <a:t>	-  Manawatu Open A Secondary School Grade,</a:t>
            </a:r>
            <a:r>
              <a:rPr lang="en-NZ" sz="2000" dirty="0"/>
              <a:t> </a:t>
            </a:r>
            <a:r>
              <a:rPr lang="en-NZ" sz="2000" dirty="0" smtClean="0"/>
              <a:t>second place, </a:t>
            </a:r>
          </a:p>
        </p:txBody>
      </p:sp>
      <p:pic>
        <p:nvPicPr>
          <p:cNvPr id="1026" name="Picture 2" descr="https://fbcdn-sphotos-h-a.akamaihd.net/hphotos-ak-xpa1/v/t34.0-12/10913594_1566376663647876_881671868_n.jpg?oh=d31400a3114b8f0509bcddb485eb8943&amp;oe=55808AEE&amp;__gda__=1434496334_3755b9ebc8e853b73f26fdea7408dd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920319"/>
            <a:ext cx="5181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/>
              <a:t>Conclusions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Leadership</a:t>
            </a:r>
          </a:p>
          <a:p>
            <a:pPr lvl="1"/>
            <a:r>
              <a:rPr lang="en-NZ" sz="2000" dirty="0"/>
              <a:t>Collective leadership in teams</a:t>
            </a:r>
          </a:p>
          <a:p>
            <a:pPr marL="457200" lvl="1" indent="0">
              <a:buNone/>
            </a:pPr>
            <a:endParaRPr lang="en-NZ" sz="2000" dirty="0" smtClean="0"/>
          </a:p>
          <a:p>
            <a:r>
              <a:rPr lang="en-NZ" sz="2400" dirty="0" smtClean="0"/>
              <a:t>Team culture</a:t>
            </a:r>
            <a:endParaRPr lang="en-NZ" sz="2000" dirty="0" smtClean="0"/>
          </a:p>
          <a:p>
            <a:pPr lvl="1"/>
            <a:r>
              <a:rPr lang="en-NZ" sz="2000" dirty="0" smtClean="0"/>
              <a:t>Application/adaptation </a:t>
            </a:r>
            <a:r>
              <a:rPr lang="en-NZ" sz="2000" dirty="0"/>
              <a:t>of Schein’s theory to sport </a:t>
            </a:r>
            <a:r>
              <a:rPr lang="en-NZ" sz="2000" dirty="0" smtClean="0"/>
              <a:t>team culture</a:t>
            </a:r>
          </a:p>
          <a:p>
            <a:pPr marL="457200" lvl="1" indent="0">
              <a:buNone/>
            </a:pPr>
            <a:endParaRPr lang="en-NZ" sz="2000" dirty="0" smtClean="0"/>
          </a:p>
          <a:p>
            <a:pPr lvl="2"/>
            <a:r>
              <a:rPr lang="en-US" sz="2000" dirty="0" smtClean="0"/>
              <a:t>Artefacts (Rites, Rituals &amp; Symbols)</a:t>
            </a:r>
            <a:endParaRPr lang="en-US" sz="2000" dirty="0"/>
          </a:p>
          <a:p>
            <a:pPr lvl="2"/>
            <a:r>
              <a:rPr lang="en-US" sz="2000" dirty="0"/>
              <a:t>Values</a:t>
            </a:r>
          </a:p>
          <a:p>
            <a:pPr lvl="2"/>
            <a:r>
              <a:rPr lang="en-US" sz="2000" dirty="0"/>
              <a:t>Core assumptions</a:t>
            </a:r>
          </a:p>
          <a:p>
            <a:pPr lvl="1"/>
            <a:endParaRPr lang="en-NZ" sz="2000" dirty="0"/>
          </a:p>
          <a:p>
            <a:pPr marL="400050" lvl="2" indent="0">
              <a:buClr>
                <a:schemeClr val="accent2"/>
              </a:buClr>
              <a:buSzPct val="75000"/>
              <a:buNone/>
            </a:pPr>
            <a:endParaRPr lang="en-NZ" sz="2000" dirty="0"/>
          </a:p>
          <a:p>
            <a:pPr marL="0" indent="0">
              <a:buNone/>
            </a:pPr>
            <a:endParaRPr lang="en-NZ" sz="2400" b="1" dirty="0" smtClean="0"/>
          </a:p>
          <a:p>
            <a:pPr lvl="1"/>
            <a:endParaRPr lang="en-NZ" sz="19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91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9"/>
    </mc:Choice>
    <mc:Fallback xmlns="">
      <p:transition spd="slow" advTm="4279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NZ" sz="4000" b="1" dirty="0" smtClean="0"/>
              <a:t>References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GB" sz="2000" dirty="0"/>
              <a:t>Johnson, T., Martin, A. J., &amp; Watson, G. (2014). </a:t>
            </a:r>
            <a:r>
              <a:rPr lang="en-GB" sz="2000" i="1" dirty="0"/>
              <a:t>Legends in black:</a:t>
            </a:r>
            <a:r>
              <a:rPr lang="en-GB" sz="2000" dirty="0"/>
              <a:t> </a:t>
            </a:r>
            <a:r>
              <a:rPr lang="en-GB" sz="2000" i="1" dirty="0"/>
              <a:t>New Zealand rugby greats on why we win. </a:t>
            </a:r>
            <a:r>
              <a:rPr lang="en-GB" sz="2000" dirty="0"/>
              <a:t>Auckland: </a:t>
            </a:r>
            <a:r>
              <a:rPr lang="en-GB" sz="2000" dirty="0" smtClean="0"/>
              <a:t>Auckland. </a:t>
            </a:r>
            <a:r>
              <a:rPr lang="en-GB" sz="2000" dirty="0"/>
              <a:t>Penguin</a:t>
            </a:r>
            <a:r>
              <a:rPr lang="en-GB" sz="2000" i="1" dirty="0"/>
              <a:t>. </a:t>
            </a:r>
            <a:endParaRPr lang="en-GB" sz="2000" i="1" dirty="0" smtClean="0"/>
          </a:p>
          <a:p>
            <a:pPr marL="0" indent="0">
              <a:buNone/>
            </a:pPr>
            <a:endParaRPr lang="en-GB" sz="2000" i="1" dirty="0" smtClean="0"/>
          </a:p>
          <a:p>
            <a:r>
              <a:rPr lang="en-GB" sz="2000" dirty="0" smtClean="0"/>
              <a:t>Johnson</a:t>
            </a:r>
            <a:r>
              <a:rPr lang="en-GB" sz="2000" dirty="0"/>
              <a:t>, T., Martin, A. J., &amp; Palmer, F. R., Watson, G., &amp; Ramsey, P. (2013). A core value of pride in winning: The All Blacks’ team culture and legacy. </a:t>
            </a:r>
            <a:r>
              <a:rPr lang="en-GB" sz="2000" i="1" dirty="0"/>
              <a:t>International Journal of Sport in Society, 4(</a:t>
            </a:r>
            <a:r>
              <a:rPr lang="en-GB" sz="2000" dirty="0"/>
              <a:t>1), 1-14.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Johnson</a:t>
            </a:r>
            <a:r>
              <a:rPr lang="en-GB" sz="2000" dirty="0"/>
              <a:t>, T., Martin, A. J., &amp; Palmer, F. R., Watson, G., &amp; Ramsey, P. (2013). Artefacts and the All Blacks: Rites &amp; rituals, symbols &amp; stories. </a:t>
            </a:r>
            <a:r>
              <a:rPr lang="en-GB" sz="2000" i="1" dirty="0"/>
              <a:t>Sporting Traditions Journal 30</a:t>
            </a:r>
            <a:r>
              <a:rPr lang="en-GB" sz="2000" dirty="0"/>
              <a:t>(1), 43-59</a:t>
            </a:r>
            <a:r>
              <a:rPr lang="en-NZ" sz="2000" dirty="0" smtClean="0"/>
              <a:t>.</a:t>
            </a:r>
          </a:p>
          <a:p>
            <a:pPr marL="0" indent="0">
              <a:buNone/>
            </a:pPr>
            <a:endParaRPr lang="en-NZ" sz="2000" dirty="0" smtClean="0"/>
          </a:p>
          <a:p>
            <a:r>
              <a:rPr lang="en-AU" sz="2000" dirty="0" smtClean="0"/>
              <a:t>Johnson</a:t>
            </a:r>
            <a:r>
              <a:rPr lang="en-AU" sz="2000" dirty="0"/>
              <a:t>, T., Martin, A. J., &amp; Palmer, F. R., Watson, G., &amp; Ramsey, P. (2012). Collective leadership:  A case study of the All Blacks. </a:t>
            </a:r>
            <a:r>
              <a:rPr lang="en-AU" sz="2000" i="1" dirty="0"/>
              <a:t>Asia-Pacific Journal of Management and Business Application, 1</a:t>
            </a:r>
            <a:r>
              <a:rPr lang="en-AU" sz="2000" dirty="0"/>
              <a:t>(1), 53-67</a:t>
            </a:r>
            <a:r>
              <a:rPr lang="en-AU" sz="2000" dirty="0" smtClean="0"/>
              <a:t>.</a:t>
            </a:r>
            <a:endParaRPr lang="en-NZ" sz="2000" dirty="0" smtClean="0"/>
          </a:p>
        </p:txBody>
      </p:sp>
    </p:spTree>
    <p:extLst>
      <p:ext uri="{BB962C8B-B14F-4D97-AF65-F5344CB8AC3E}">
        <p14:creationId xmlns:p14="http://schemas.microsoft.com/office/powerpoint/2010/main" val="27861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38200"/>
            <a:ext cx="6157664" cy="1470025"/>
          </a:xfrm>
        </p:spPr>
        <p:txBody>
          <a:bodyPr>
            <a:noAutofit/>
          </a:bodyPr>
          <a:lstStyle/>
          <a:p>
            <a:pPr algn="r"/>
            <a:r>
              <a:rPr lang="en-NZ" sz="3200" b="1" dirty="0" smtClean="0"/>
              <a:t>Developing a ‘Sense’ of Team</a:t>
            </a:r>
            <a:br>
              <a:rPr lang="en-NZ" sz="3200" b="1" dirty="0" smtClean="0"/>
            </a:br>
            <a:r>
              <a:rPr lang="en-NZ" sz="3200" b="1" dirty="0" smtClean="0"/>
              <a:t>Part 2:</a:t>
            </a:r>
            <a:br>
              <a:rPr lang="en-NZ" sz="3200" b="1" dirty="0" smtClean="0"/>
            </a:br>
            <a:r>
              <a:rPr lang="en-NZ" sz="3200" b="1" dirty="0" smtClean="0"/>
              <a:t> </a:t>
            </a:r>
            <a:br>
              <a:rPr lang="en-NZ" sz="3200" b="1" dirty="0" smtClean="0"/>
            </a:br>
            <a:r>
              <a:rPr lang="en-NZ" sz="3200" b="1" dirty="0" smtClean="0"/>
              <a:t>Applying Theory to Practice </a:t>
            </a:r>
            <a:br>
              <a:rPr lang="en-NZ" sz="3200" b="1" dirty="0" smtClean="0"/>
            </a:br>
            <a:r>
              <a:rPr lang="en-NZ" sz="3200" b="1" dirty="0" smtClean="0"/>
              <a:t>in High School Sport Teams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Lana McCarthy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Andy Martin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4" t="11221" r="24672" b="5940"/>
          <a:stretch>
            <a:fillRect/>
          </a:stretch>
        </p:blipFill>
        <p:spPr bwMode="auto">
          <a:xfrm>
            <a:off x="147851" y="1600200"/>
            <a:ext cx="2608227" cy="382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/>
              <a:t>Overview</a:t>
            </a:r>
            <a:endParaRPr lang="en-NZ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Team Culture</a:t>
            </a:r>
            <a:r>
              <a:rPr lang="en-NZ" sz="2400" dirty="0"/>
              <a:t> </a:t>
            </a:r>
            <a:r>
              <a:rPr lang="en-NZ" sz="2400" dirty="0" smtClean="0"/>
              <a:t>&amp; Leadership</a:t>
            </a:r>
          </a:p>
          <a:p>
            <a:pPr lvl="1"/>
            <a:r>
              <a:rPr lang="en-NZ" sz="2000" dirty="0" smtClean="0"/>
              <a:t>Schein (2010) 3 level model</a:t>
            </a:r>
          </a:p>
          <a:p>
            <a:endParaRPr lang="en-NZ" sz="2400" dirty="0"/>
          </a:p>
          <a:p>
            <a:r>
              <a:rPr lang="en-NZ" sz="2400" dirty="0" smtClean="0"/>
              <a:t>Applying Theory to Practice</a:t>
            </a:r>
          </a:p>
          <a:p>
            <a:pPr lvl="1"/>
            <a:r>
              <a:rPr lang="en-NZ" sz="2000" dirty="0" smtClean="0"/>
              <a:t>Freyberg High School Football</a:t>
            </a:r>
          </a:p>
          <a:p>
            <a:pPr lvl="1"/>
            <a:r>
              <a:rPr lang="en-NZ" sz="2000" dirty="0" smtClean="0"/>
              <a:t>Palmerston North Girls High School Netball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4346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73075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/>
              <a:t>Team Culture &amp; Leadership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3733800" cy="4038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3263" y="1437564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5" name="irc_mi" descr="http://origin-ars.els-cdn.com/content/image/1-s2.0-S0272696302000293-gr1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15200" cy="4572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70"/>
    </mc:Choice>
    <mc:Fallback xmlns="">
      <p:transition spd="slow" advTm="5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794" y="31772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Regional: </a:t>
            </a:r>
            <a:br>
              <a:rPr lang="en-US" sz="4400" b="1" dirty="0" smtClean="0"/>
            </a:br>
            <a:r>
              <a:rPr lang="en-US" sz="4000" dirty="0" smtClean="0"/>
              <a:t>Freyberg </a:t>
            </a:r>
            <a:r>
              <a:rPr lang="en-US" sz="4000" dirty="0"/>
              <a:t>High </a:t>
            </a:r>
            <a:r>
              <a:rPr lang="en-US" sz="4000" dirty="0" smtClean="0"/>
              <a:t>School</a:t>
            </a:r>
            <a:br>
              <a:rPr lang="en-US" sz="4000" dirty="0" smtClean="0"/>
            </a:br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</a:t>
            </a:r>
            <a:r>
              <a:rPr lang="en-US" sz="4000" dirty="0"/>
              <a:t>XI </a:t>
            </a:r>
            <a:r>
              <a:rPr lang="en-US" sz="4000" dirty="0" smtClean="0"/>
              <a:t>Girls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>
                <a:latin typeface="+mn-lt"/>
              </a:rPr>
              <a:t>Team Goals		Values				Team</a:t>
            </a:r>
            <a:r>
              <a:rPr lang="en-US" sz="2200" b="1" dirty="0" smtClean="0">
                <a:latin typeface="+mn-lt"/>
              </a:rPr>
              <a:t/>
            </a:r>
            <a:br>
              <a:rPr lang="en-US" sz="2200" b="1" dirty="0" smtClean="0">
                <a:latin typeface="+mn-lt"/>
              </a:rPr>
            </a:br>
            <a:r>
              <a:rPr lang="en-US" sz="2200" i="1" dirty="0" smtClean="0">
                <a:latin typeface="+mn-lt"/>
              </a:rPr>
              <a:t>Top 8+</a:t>
            </a:r>
            <a:r>
              <a:rPr lang="en-US" sz="2200" dirty="0">
                <a:latin typeface="+mn-lt"/>
              </a:rPr>
              <a:t>		</a:t>
            </a:r>
            <a:r>
              <a:rPr lang="en-US" sz="2200" i="1" dirty="0">
                <a:latin typeface="+mn-lt"/>
              </a:rPr>
              <a:t>Make the Team look Good </a:t>
            </a:r>
            <a:r>
              <a:rPr lang="en-US" sz="2200" dirty="0">
                <a:latin typeface="+mn-lt"/>
              </a:rPr>
              <a:t>	</a:t>
            </a:r>
            <a:r>
              <a:rPr lang="en-NZ" dirty="0"/>
              <a:t> </a:t>
            </a:r>
            <a:r>
              <a:rPr lang="en-NZ" dirty="0" smtClean="0"/>
              <a:t>	</a:t>
            </a:r>
            <a:r>
              <a:rPr lang="en-NZ" i="1" dirty="0" smtClean="0"/>
              <a:t>“</a:t>
            </a:r>
            <a:r>
              <a:rPr lang="en-NZ" i="1" dirty="0"/>
              <a:t>We are Freyberg”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		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  <a:br>
              <a:rPr lang="en-US" dirty="0"/>
            </a:br>
            <a:endParaRPr lang="en-NZ" dirty="0"/>
          </a:p>
        </p:txBody>
      </p:sp>
      <p:pic>
        <p:nvPicPr>
          <p:cNvPr id="4" name="il_fi" descr="http://blog.christianitytoday.com/ctliveblog/upload/2010/06/pyramid_succes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437" y="3733800"/>
            <a:ext cx="5042450" cy="270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images.bacharach.com/300/159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14800"/>
            <a:ext cx="1647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mages.bacharach.com/300/159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8450" y="4096483"/>
            <a:ext cx="1647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0006" y="990600"/>
            <a:ext cx="1119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b="1" dirty="0" smtClean="0"/>
              <a:t>Regional: </a:t>
            </a:r>
            <a:br>
              <a:rPr lang="en-NZ" sz="4000" b="1" dirty="0" smtClean="0"/>
            </a:br>
            <a:r>
              <a:rPr lang="en-NZ" sz="4000" dirty="0" smtClean="0"/>
              <a:t>PNGHS – 1</a:t>
            </a:r>
            <a:r>
              <a:rPr lang="en-NZ" sz="4000" baseline="30000" dirty="0" smtClean="0"/>
              <a:t>st</a:t>
            </a:r>
            <a:r>
              <a:rPr lang="en-NZ" sz="4000" dirty="0" smtClean="0"/>
              <a:t> team</a:t>
            </a:r>
            <a:r>
              <a:rPr lang="en-NZ" sz="3600" b="1" dirty="0" smtClean="0"/>
              <a:t/>
            </a:r>
            <a:br>
              <a:rPr lang="en-NZ" sz="3600" b="1" dirty="0" smtClean="0"/>
            </a:br>
            <a:r>
              <a:rPr lang="en-NZ" sz="3600" b="1" dirty="0" smtClean="0"/>
              <a:t/>
            </a:r>
            <a:br>
              <a:rPr lang="en-NZ" sz="3600" b="1" dirty="0" smtClean="0"/>
            </a:br>
            <a:endParaRPr lang="en-NZ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830763"/>
          </a:xfrm>
        </p:spPr>
        <p:txBody>
          <a:bodyPr/>
          <a:lstStyle/>
          <a:p>
            <a:endParaRPr lang="en-NZ" sz="2400" dirty="0" smtClean="0"/>
          </a:p>
          <a:p>
            <a:r>
              <a:rPr lang="en-NZ" sz="2400" dirty="0" smtClean="0"/>
              <a:t>Setting ‘great’ expectations</a:t>
            </a:r>
          </a:p>
          <a:p>
            <a:pPr lvl="1"/>
            <a:r>
              <a:rPr lang="en-NZ" sz="2000" dirty="0" smtClean="0"/>
              <a:t>Player/parent BBQ</a:t>
            </a:r>
            <a:endParaRPr lang="en-NZ" sz="1600" dirty="0"/>
          </a:p>
        </p:txBody>
      </p:sp>
      <p:pic>
        <p:nvPicPr>
          <p:cNvPr id="1030" name="Picture 6" descr="https://scontent-lax1-1.xx.fbcdn.net/hphotos-xpf1/v/t1.0-9/10981608_1554690501483159_5491826296384775988_n.jpg?oh=91ddf37bad10fbac7d3a073e22cd907b&amp;oe=562E06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399"/>
            <a:ext cx="3962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bcdn-sphotos-g-a.akamaihd.net/hphotos-ak-xtf1/v/t1.0-9/1505596_1554690301483179_7115495914047525193_n.jpg?oh=05e7f1815e3ec7e885728c5bc1710ad8&amp;oe=55EF2EEA&amp;__gda__=1445439665_72062866f9ab3239dfad2f67d7a676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218"/>
            <a:ext cx="8229600" cy="5973763"/>
          </a:xfrm>
        </p:spPr>
        <p:txBody>
          <a:bodyPr/>
          <a:lstStyle/>
          <a:p>
            <a:endParaRPr lang="en-NZ" dirty="0" smtClean="0"/>
          </a:p>
          <a:p>
            <a:pPr marL="0" indent="0">
              <a:buNone/>
            </a:pPr>
            <a:r>
              <a:rPr lang="en-NZ" sz="3600" dirty="0" smtClean="0"/>
              <a:t>Developing rites, rituals &amp; symbols</a:t>
            </a:r>
          </a:p>
          <a:p>
            <a:pPr marL="0" indent="0">
              <a:buNone/>
            </a:pPr>
            <a:endParaRPr lang="en-NZ" sz="3600" dirty="0" smtClean="0"/>
          </a:p>
          <a:p>
            <a:pPr marL="0" indent="0">
              <a:buNone/>
            </a:pPr>
            <a:endParaRPr lang="en-NZ" sz="2000" dirty="0"/>
          </a:p>
          <a:p>
            <a:r>
              <a:rPr lang="en-NZ" sz="2400" dirty="0" smtClean="0"/>
              <a:t>Naming of captain 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 smtClean="0"/>
              <a:t>Presentation </a:t>
            </a:r>
            <a:r>
              <a:rPr lang="en-NZ" sz="2400" dirty="0"/>
              <a:t>of training </a:t>
            </a:r>
            <a:r>
              <a:rPr lang="en-NZ" sz="2400" dirty="0" err="1" smtClean="0"/>
              <a:t>singlets</a:t>
            </a:r>
            <a:endParaRPr lang="en-NZ" sz="2400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4" descr="https://fbcdn-sphotos-h-a.akamaihd.net/hphotos-ak-xpf1/v/t35.0-12/11028278_1556785261273683_1195116197_o.jpg?oh=b2d7f3550f0ab3230ee211eb0d15e8ff&amp;oe=557F68E2&amp;__gda__=1434473686_64cb62983476eab74a569a7be2e5a5e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2372"/>
            <a:ext cx="4521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mccarth\AppData\Roaming\Microsoft\Windows Photo Viewer\Windows Photo Viewer Wallpap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57" y="1905000"/>
            <a:ext cx="40801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198"/>
            <a:ext cx="8229600" cy="1143000"/>
          </a:xfrm>
        </p:spPr>
        <p:txBody>
          <a:bodyPr/>
          <a:lstStyle/>
          <a:p>
            <a:r>
              <a:rPr lang="en-NZ" sz="3600" dirty="0" smtClean="0"/>
              <a:t>Developing values &amp; leadership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NZ" sz="2400" dirty="0" smtClean="0"/>
          </a:p>
          <a:p>
            <a:r>
              <a:rPr lang="en-NZ" sz="2400" dirty="0"/>
              <a:t>Team v</a:t>
            </a:r>
            <a:r>
              <a:rPr lang="en-NZ" sz="2400" dirty="0" smtClean="0"/>
              <a:t>alues</a:t>
            </a:r>
          </a:p>
          <a:p>
            <a:pPr lvl="1"/>
            <a:r>
              <a:rPr lang="en-NZ" sz="2000" dirty="0"/>
              <a:t>p</a:t>
            </a:r>
            <a:r>
              <a:rPr lang="en-NZ" sz="2000" dirty="0" smtClean="0"/>
              <a:t>rivate Facebook page </a:t>
            </a:r>
          </a:p>
          <a:p>
            <a:endParaRPr lang="en-NZ" sz="2400" dirty="0" smtClean="0"/>
          </a:p>
          <a:p>
            <a:r>
              <a:rPr lang="en-NZ" sz="2400" dirty="0" smtClean="0"/>
              <a:t>“Leadership” group </a:t>
            </a:r>
          </a:p>
          <a:p>
            <a:pPr lvl="1"/>
            <a:r>
              <a:rPr lang="en-NZ" sz="2000" dirty="0" smtClean="0"/>
              <a:t>nominated by team members</a:t>
            </a:r>
          </a:p>
          <a:p>
            <a:pPr lvl="1"/>
            <a:r>
              <a:rPr lang="en-NZ" sz="2000" dirty="0" smtClean="0"/>
              <a:t>‘buddy’ system 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  <p:pic>
        <p:nvPicPr>
          <p:cNvPr id="3076" name="Picture 4" descr="https://scontent-lax1-1.xx.fbcdn.net/hphotos-xfp1/t31.0-8/10010079_10153049583997931_2829183017703552536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5198"/>
            <a:ext cx="4114800" cy="27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1137"/>
            <a:ext cx="8229600" cy="1143000"/>
          </a:xfrm>
        </p:spPr>
        <p:txBody>
          <a:bodyPr/>
          <a:lstStyle/>
          <a:p>
            <a:r>
              <a:rPr lang="en-NZ" sz="3600" dirty="0" smtClean="0"/>
              <a:t>Team building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Regular team bonding sessions </a:t>
            </a:r>
            <a:endParaRPr lang="en-NZ" sz="2000" dirty="0" smtClean="0"/>
          </a:p>
          <a:p>
            <a:pPr marL="0" indent="0">
              <a:buNone/>
            </a:pPr>
            <a:r>
              <a:rPr lang="en-NZ" sz="2000" dirty="0"/>
              <a:t>	</a:t>
            </a:r>
            <a:r>
              <a:rPr lang="en-NZ" sz="2000" dirty="0" smtClean="0"/>
              <a:t>- scheduled within season calendar </a:t>
            </a:r>
          </a:p>
          <a:p>
            <a:pPr marL="0" indent="0">
              <a:buNone/>
            </a:pPr>
            <a:r>
              <a:rPr lang="en-NZ" sz="2000" dirty="0"/>
              <a:t>	</a:t>
            </a:r>
            <a:r>
              <a:rPr lang="en-NZ" sz="2000" dirty="0" smtClean="0"/>
              <a:t>- </a:t>
            </a:r>
            <a:r>
              <a:rPr lang="en-NZ" sz="2000" dirty="0"/>
              <a:t>t</a:t>
            </a:r>
            <a:r>
              <a:rPr lang="en-NZ" sz="2000" dirty="0" smtClean="0"/>
              <a:t>eam building session </a:t>
            </a:r>
            <a:r>
              <a:rPr lang="en-NZ" sz="2000" dirty="0"/>
              <a:t>	</a:t>
            </a:r>
            <a:endParaRPr lang="en-NZ" sz="2000" dirty="0" smtClean="0"/>
          </a:p>
          <a:p>
            <a:pPr marL="0" indent="0">
              <a:buNone/>
            </a:pPr>
            <a:r>
              <a:rPr lang="en-NZ" sz="2000" dirty="0"/>
              <a:t>	</a:t>
            </a:r>
            <a:r>
              <a:rPr lang="en-NZ" sz="2000" dirty="0" smtClean="0"/>
              <a:t>- players socialise outside of netball </a:t>
            </a:r>
          </a:p>
          <a:p>
            <a:pPr marL="0" indent="0">
              <a:buNone/>
            </a:pPr>
            <a:r>
              <a:rPr lang="en-NZ" sz="2000" dirty="0"/>
              <a:t>	</a:t>
            </a:r>
            <a:r>
              <a:rPr lang="en-NZ" sz="2000" dirty="0" smtClean="0"/>
              <a:t>- Laser Tag &amp; pizza </a:t>
            </a:r>
            <a:endParaRPr lang="en-NZ" sz="2400" dirty="0" smtClean="0"/>
          </a:p>
        </p:txBody>
      </p:sp>
      <p:pic>
        <p:nvPicPr>
          <p:cNvPr id="4098" name="Picture 2" descr="https://fbcdn-sphotos-h-a.akamaihd.net/hphotos-ak-xpf1/v/t34.0-12/11056819_1558966264388916_584236393_n.jpg?oh=b4c10e0a0aaba04f0c59561d9303acef&amp;oe=55807CD2&amp;__gda__=1434417922_119007bd755f8a528a756e00907c04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844">
            <a:off x="228600" y="40386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h-a.akamaihd.net/hphotos-ak-xpf1/v/t34.0-12/11047061_1558964134389129_609429591_n.jpg?oh=84136f4d41823ffeeaeca19245d7030b&amp;oe=55804584&amp;__gda__=1434488404_a70456b1feb3d2178ab89b87930ec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685">
            <a:off x="6483605" y="1047904"/>
            <a:ext cx="2108097" cy="28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bcdn-sphotos-h-a.akamaihd.net/hphotos-ak-xpf1/v/t35.0-12/11028377_1558958304389712_1469903716_o.jpg?oh=d5f61e00ecdbe6d17cb450435184edf0&amp;oe=55804DDD&amp;__gda__=1434487209_f2f75d5a80bba4b3203608277731b2b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78564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bcdn-sphotos-h-a.akamaihd.net/hphotos-ak-xpf1/v/t34.0-12/11042063_1558960031056206_30925149_n.jpg?oh=fed129ad41f4e679645d798a43720a15&amp;oe=55805095&amp;__gda__=1434482696_b5b4f962b158e472b0d8b3adc3afc0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902">
            <a:off x="6403505" y="4212055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 smtClean="0"/>
              <a:t>Evaluating the culture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 smtClean="0"/>
              <a:t>Is it working? </a:t>
            </a:r>
          </a:p>
          <a:p>
            <a:endParaRPr lang="en-NZ" sz="2400" dirty="0"/>
          </a:p>
          <a:p>
            <a:r>
              <a:rPr lang="en-NZ" sz="2400" dirty="0" smtClean="0"/>
              <a:t>Developed a sense of </a:t>
            </a:r>
          </a:p>
          <a:p>
            <a:pPr marL="0" indent="0">
              <a:buNone/>
            </a:pPr>
            <a:r>
              <a:rPr lang="en-NZ" sz="2400" dirty="0" smtClean="0"/>
              <a:t>	pride </a:t>
            </a:r>
            <a:endParaRPr lang="en-NZ" sz="2400" dirty="0"/>
          </a:p>
        </p:txBody>
      </p:sp>
      <p:pic>
        <p:nvPicPr>
          <p:cNvPr id="5122" name="Picture 2" descr="https://scontent-lax1-1.xx.fbcdn.net/hphotos-xaf1/v/t1.0-9/11094852_830208550359699_3628968359786974610_n.jpg?oh=184f6c86ee5eebb1b3a6d512f3123a9f&amp;oe=55EB5E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657600"/>
            <a:ext cx="38100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-lax1-1.xx.fbcdn.net/hphotos-xfp1/v/t1.0-9/11209733_711225035689632_3581914964022125235_n.jpg?oh=c1395086618a683ef486b942066e5288&amp;oe=55FD842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666875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7.1|17"/>
</p:tagLst>
</file>

<file path=ppt/theme/theme1.xml><?xml version="1.0" encoding="utf-8"?>
<a:theme xmlns:a="http://schemas.openxmlformats.org/drawingml/2006/main" name="Massey-powerpoint-blue_templat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ackground image sty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ackground image sty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blu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/Whit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/Whit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/Whit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ackground imag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ackground imag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ackground imag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Massey-powerpoint-blue_template2012</Template>
  <TotalTime>686</TotalTime>
  <Words>370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Massey-powerpoint-blue_template2012</vt:lpstr>
      <vt:lpstr>All blue style 2</vt:lpstr>
      <vt:lpstr>All blue style 3</vt:lpstr>
      <vt:lpstr>Blue/White style 1</vt:lpstr>
      <vt:lpstr>Blue/White style 2</vt:lpstr>
      <vt:lpstr>Blue/White style 3</vt:lpstr>
      <vt:lpstr>Background image style 1</vt:lpstr>
      <vt:lpstr>Background image style 2</vt:lpstr>
      <vt:lpstr>Background image style 3</vt:lpstr>
      <vt:lpstr>Background image style 4</vt:lpstr>
      <vt:lpstr>Background image style 5</vt:lpstr>
      <vt:lpstr>Developing a ‘Sense’ of Team Part 2:   Applying Theory to Practice  in High School Sport Teams </vt:lpstr>
      <vt:lpstr>Overview</vt:lpstr>
      <vt:lpstr>Team Culture &amp; Leadership</vt:lpstr>
      <vt:lpstr>Regional:  Freyberg High School 1st XI Girls    Team Goals  Values    Team Top 8+  Make the Team look Good    “We are Freyberg”         </vt:lpstr>
      <vt:lpstr>Regional:  PNGHS – 1st team  </vt:lpstr>
      <vt:lpstr>PowerPoint Presentation</vt:lpstr>
      <vt:lpstr>Developing values &amp; leadership</vt:lpstr>
      <vt:lpstr>Team building</vt:lpstr>
      <vt:lpstr>Evaluating the culture</vt:lpstr>
      <vt:lpstr>Collective leadership</vt:lpstr>
      <vt:lpstr>Developing a winning culture</vt:lpstr>
      <vt:lpstr>Conclusions</vt:lpstr>
      <vt:lpstr>References</vt:lpstr>
      <vt:lpstr>Developing a ‘Sense’ of Team Part 2:   Applying Theory to Practice  in High School Sport Teams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a Research Informed WIL Strategy in Tertiary Organizations:</dc:title>
  <dc:creator>Martin, Andy</dc:creator>
  <cp:lastModifiedBy>Martin, Andy</cp:lastModifiedBy>
  <cp:revision>72</cp:revision>
  <cp:lastPrinted>2013-04-03T23:54:39Z</cp:lastPrinted>
  <dcterms:created xsi:type="dcterms:W3CDTF">2012-04-04T10:00:01Z</dcterms:created>
  <dcterms:modified xsi:type="dcterms:W3CDTF">2015-11-09T20:11:58Z</dcterms:modified>
</cp:coreProperties>
</file>